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Override PartName="/ppt/slideLayouts/slideLayout8.xml" ContentType="application/vnd.openxmlformats-officedocument.presentationml.slideLayout+xml"/>
  <Default Extension="png" ContentType="image/png"/>
  <Default Extension="svg" ContentType="image/svg+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Default Extension="fntdata" ContentType="application/x-fontdata"/>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Lst>
  <p:sldSz cx="18288000" cy="10287000"/>
  <p:notesSz cx="6858000" cy="9144000"/>
  <p:embeddedFontLst>
    <p:embeddedFont>
      <p:font typeface="Calibri" pitchFamily="34" charset="0"/>
      <p:regular r:id="rId23"/>
      <p:bold r:id="rId24"/>
      <p:italic r:id="rId25"/>
      <p:boldItalic r:id="rId26"/>
    </p:embeddedFont>
    <p:embeddedFont>
      <p:font typeface="Be Vietnam Ultra-Bold" charset="0"/>
      <p:regular r:id="rId27"/>
    </p:embeddedFont>
    <p:embeddedFont>
      <p:font typeface="Be Vietnam" charset="0"/>
      <p:regular r:id="rId28"/>
    </p:embeddedFont>
    <p:embeddedFont>
      <p:font typeface="IBM Plex Sans" charset="0"/>
      <p:regular r:id="rId29"/>
    </p:embeddedFont>
    <p:embeddedFont>
      <p:font typeface="IBM Plex Sans Bold" charset="0"/>
      <p:regular r:id="rId30"/>
    </p:embeddedFont>
    <p:embeddedFont>
      <p:font typeface="Canva Sans Bold" charset="0"/>
      <p:regular r:id="rId31"/>
    </p:embeddedFont>
    <p:embeddedFont>
      <p:font typeface="Canva Sans" charset="0"/>
      <p:regular r:id="rId32"/>
    </p:embeddedFont>
    <p:embeddedFont>
      <p:font typeface="Poppins Bold" charset="0"/>
      <p:regular r:id="rId33"/>
    </p:embeddedFont>
    <p:embeddedFont>
      <p:font typeface="Poppins" pitchFamily="50" charset="0"/>
      <p:regular r:id="rId34"/>
    </p:embeddedFont>
    <p:embeddedFont>
      <p:font typeface="Open Sans Light" charset="0"/>
      <p:regular r:id="rId35"/>
    </p:embeddedFont>
    <p:embeddedFont>
      <p:font typeface="Open Sans" pitchFamily="34" charset="0"/>
      <p:boldItalic r:id="rId3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p:scale>
          <a:sx n="46" d="100"/>
          <a:sy n="46" d="100"/>
        </p:scale>
        <p:origin x="-536" y="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1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font" Target="fonts/font11.fntdata"/><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font" Target="fonts/font1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font" Target="fonts/font13.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5/23/2024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5/23/2024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5/23/2024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5/23/2024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5/23/2024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5/23/2024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5/23/2024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5/23/2024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5/23/2024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slide" Target="slide2.xml"/><Relationship Id="rId3" Type="http://schemas.openxmlformats.org/officeDocument/2006/relationships/image" Target="../media/image2.png"/><Relationship Id="rId7" Type="http://schemas.openxmlformats.org/officeDocument/2006/relationships/hyperlink" Target="https://nubps.xyz/nubps.apk" TargetMode="External"/><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3.png"/><Relationship Id="rId10" Type="http://schemas.openxmlformats.org/officeDocument/2006/relationships/image" Target="../media/image7.svg"/><Relationship Id="rId4" Type="http://schemas.openxmlformats.org/officeDocument/2006/relationships/image" Target="../media/image3.svg"/><Relationship Id="rId9" Type="http://schemas.openxmlformats.org/officeDocument/2006/relationships/image" Target="../media/image4.png"/></Relationships>
</file>

<file path=ppt/slides/_rels/slide10.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26.png"/><Relationship Id="rId7" Type="http://schemas.openxmlformats.org/officeDocument/2006/relationships/image" Target="../media/image34.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7.svg"/><Relationship Id="rId5" Type="http://schemas.openxmlformats.org/officeDocument/2006/relationships/image" Target="../media/image4.png"/><Relationship Id="rId4" Type="http://schemas.openxmlformats.org/officeDocument/2006/relationships/image" Target="../media/image36.svg"/></Relationships>
</file>

<file path=ppt/slides/_rels/slide11.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12.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13.xml.rels><?xml version="1.0" encoding="UTF-8" standalone="yes"?>
<Relationships xmlns="http://schemas.openxmlformats.org/package/2006/relationships"><Relationship Id="rId3" Type="http://schemas.openxmlformats.org/officeDocument/2006/relationships/image" Target="../media/image7.svg"/><Relationship Id="rId7" Type="http://schemas.openxmlformats.org/officeDocument/2006/relationships/image" Target="../media/image45.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14.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46.png"/></Relationships>
</file>

<file path=ppt/slides/_rels/slide15.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7.png"/><Relationship Id="rId7" Type="http://schemas.openxmlformats.org/officeDocument/2006/relationships/image" Target="../media/image48.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7.svg"/><Relationship Id="rId5" Type="http://schemas.openxmlformats.org/officeDocument/2006/relationships/image" Target="../media/image4.png"/><Relationship Id="rId4" Type="http://schemas.openxmlformats.org/officeDocument/2006/relationships/image" Target="../media/image57.svg"/></Relationships>
</file>

<file path=ppt/slides/_rels/slide16.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7.png"/><Relationship Id="rId7" Type="http://schemas.openxmlformats.org/officeDocument/2006/relationships/image" Target="../media/image50.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7.svg"/><Relationship Id="rId5" Type="http://schemas.openxmlformats.org/officeDocument/2006/relationships/image" Target="../media/image4.png"/><Relationship Id="rId4" Type="http://schemas.openxmlformats.org/officeDocument/2006/relationships/image" Target="../media/image57.svg"/></Relationships>
</file>

<file path=ppt/slides/_rels/slide17.xml.rels><?xml version="1.0" encoding="UTF-8" standalone="yes"?>
<Relationships xmlns="http://schemas.openxmlformats.org/package/2006/relationships"><Relationship Id="rId3" Type="http://schemas.openxmlformats.org/officeDocument/2006/relationships/image" Target="../media/image47.png"/><Relationship Id="rId7" Type="http://schemas.openxmlformats.org/officeDocument/2006/relationships/image" Target="../media/image5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7.svg"/><Relationship Id="rId5" Type="http://schemas.openxmlformats.org/officeDocument/2006/relationships/image" Target="../media/image4.png"/><Relationship Id="rId4" Type="http://schemas.openxmlformats.org/officeDocument/2006/relationships/image" Target="../media/image57.svg"/></Relationships>
</file>

<file path=ppt/slides/_rels/slide18.xml.rels><?xml version="1.0" encoding="UTF-8" standalone="yes"?>
<Relationships xmlns="http://schemas.openxmlformats.org/package/2006/relationships"><Relationship Id="rId3" Type="http://schemas.openxmlformats.org/officeDocument/2006/relationships/image" Target="../media/image47.png"/><Relationship Id="rId7" Type="http://schemas.openxmlformats.org/officeDocument/2006/relationships/image" Target="../media/image53.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7.svg"/><Relationship Id="rId5" Type="http://schemas.openxmlformats.org/officeDocument/2006/relationships/image" Target="../media/image4.png"/><Relationship Id="rId4" Type="http://schemas.openxmlformats.org/officeDocument/2006/relationships/image" Target="../media/image57.svg"/></Relationships>
</file>

<file path=ppt/slides/_rels/slide19.xml.rels><?xml version="1.0" encoding="UTF-8" standalone="yes"?>
<Relationships xmlns="http://schemas.openxmlformats.org/package/2006/relationships"><Relationship Id="rId3" Type="http://schemas.openxmlformats.org/officeDocument/2006/relationships/image" Target="../media/image47.png"/><Relationship Id="rId7" Type="http://schemas.openxmlformats.org/officeDocument/2006/relationships/image" Target="../media/image54.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7.svg"/><Relationship Id="rId5" Type="http://schemas.openxmlformats.org/officeDocument/2006/relationships/image" Target="../media/image4.png"/><Relationship Id="rId4" Type="http://schemas.openxmlformats.org/officeDocument/2006/relationships/image" Target="../media/image57.svg"/></Relationships>
</file>

<file path=ppt/slides/_rels/slide2.xml.rels><?xml version="1.0" encoding="UTF-8" standalone="yes"?>
<Relationships xmlns="http://schemas.openxmlformats.org/package/2006/relationships"><Relationship Id="rId8" Type="http://schemas.openxmlformats.org/officeDocument/2006/relationships/image" Target="../media/image9.jpeg"/><Relationship Id="rId3" Type="http://schemas.openxmlformats.org/officeDocument/2006/relationships/image" Target="../media/image7.svg"/><Relationship Id="rId7" Type="http://schemas.openxmlformats.org/officeDocument/2006/relationships/image" Target="../media/image8.jpe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jpeg"/><Relationship Id="rId9" Type="http://schemas.openxmlformats.org/officeDocument/2006/relationships/image" Target="../media/image10.jpeg"/></Relationships>
</file>

<file path=ppt/slides/_rels/slide20.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47.png"/><Relationship Id="rId7" Type="http://schemas.openxmlformats.org/officeDocument/2006/relationships/image" Target="../media/image55.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7.svg"/><Relationship Id="rId5" Type="http://schemas.openxmlformats.org/officeDocument/2006/relationships/image" Target="../media/image4.png"/><Relationship Id="rId4" Type="http://schemas.openxmlformats.org/officeDocument/2006/relationships/image" Target="../media/image57.svg"/><Relationship Id="rId9" Type="http://schemas.openxmlformats.org/officeDocument/2006/relationships/image" Target="../media/image57.png"/></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hyperlink" Target="https://www.nubps.xyz" TargetMode="External"/><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36.svg"/><Relationship Id="rId5" Type="http://schemas.openxmlformats.org/officeDocument/2006/relationships/image" Target="../media/image26.png"/><Relationship Id="rId4" Type="http://schemas.openxmlformats.org/officeDocument/2006/relationships/image" Target="../media/image7.sv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jpeg"/><Relationship Id="rId1" Type="http://schemas.openxmlformats.org/officeDocument/2006/relationships/slideLayout" Target="../slideLayouts/slideLayout7.xml"/><Relationship Id="rId4" Type="http://schemas.openxmlformats.org/officeDocument/2006/relationships/image" Target="../media/image7.sv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9.svg"/><Relationship Id="rId3" Type="http://schemas.openxmlformats.org/officeDocument/2006/relationships/image" Target="../media/image21.svg"/><Relationship Id="rId7" Type="http://schemas.openxmlformats.org/officeDocument/2006/relationships/image" Target="../media/image7.svg"/><Relationship Id="rId12" Type="http://schemas.openxmlformats.org/officeDocument/2006/relationships/image" Target="../media/image22.png"/><Relationship Id="rId17" Type="http://schemas.openxmlformats.org/officeDocument/2006/relationships/image" Target="../media/image33.svg"/><Relationship Id="rId2" Type="http://schemas.openxmlformats.org/officeDocument/2006/relationships/image" Target="../media/image17.png"/><Relationship Id="rId16"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image" Target="../media/image4.png"/><Relationship Id="rId11" Type="http://schemas.openxmlformats.org/officeDocument/2006/relationships/image" Target="../media/image27.svg"/><Relationship Id="rId5" Type="http://schemas.openxmlformats.org/officeDocument/2006/relationships/image" Target="../media/image19.jpeg"/><Relationship Id="rId15" Type="http://schemas.openxmlformats.org/officeDocument/2006/relationships/image" Target="../media/image31.svg"/><Relationship Id="rId10" Type="http://schemas.openxmlformats.org/officeDocument/2006/relationships/image" Target="../media/image21.png"/><Relationship Id="rId4" Type="http://schemas.openxmlformats.org/officeDocument/2006/relationships/image" Target="../media/image18.png"/><Relationship Id="rId9" Type="http://schemas.openxmlformats.org/officeDocument/2006/relationships/image" Target="../media/image25.svg"/><Relationship Id="rId14" Type="http://schemas.openxmlformats.org/officeDocument/2006/relationships/image" Target="../media/image23.png"/></Relationships>
</file>

<file path=ppt/slides/_rels/slide6.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25.jpeg"/><Relationship Id="rId5" Type="http://schemas.openxmlformats.org/officeDocument/2006/relationships/image" Target="../media/image7.sv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17.png"/><Relationship Id="rId1" Type="http://schemas.openxmlformats.org/officeDocument/2006/relationships/slideLayout" Target="../slideLayouts/slideLayout7.xml"/><Relationship Id="rId5" Type="http://schemas.openxmlformats.org/officeDocument/2006/relationships/image" Target="../media/image7.sv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6.png"/><Relationship Id="rId7" Type="http://schemas.openxmlformats.org/officeDocument/2006/relationships/image" Target="../media/image27.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7.svg"/><Relationship Id="rId5" Type="http://schemas.openxmlformats.org/officeDocument/2006/relationships/image" Target="../media/image4.png"/><Relationship Id="rId4" Type="http://schemas.openxmlformats.org/officeDocument/2006/relationships/image" Target="../media/image36.svg"/><Relationship Id="rId9" Type="http://schemas.openxmlformats.org/officeDocument/2006/relationships/image" Target="../media/image29.png"/></Relationships>
</file>

<file path=ppt/slides/_rels/slide9.xml.rels><?xml version="1.0" encoding="UTF-8" standalone="yes"?>
<Relationships xmlns="http://schemas.openxmlformats.org/package/2006/relationships"><Relationship Id="rId8" Type="http://schemas.openxmlformats.org/officeDocument/2006/relationships/image" Target="../media/image31.jpe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7.svg"/><Relationship Id="rId5" Type="http://schemas.openxmlformats.org/officeDocument/2006/relationships/image" Target="../media/image4.png"/><Relationship Id="rId10" Type="http://schemas.openxmlformats.org/officeDocument/2006/relationships/image" Target="../media/image33.jpeg"/><Relationship Id="rId4" Type="http://schemas.openxmlformats.org/officeDocument/2006/relationships/image" Target="../media/image36.svg"/><Relationship Id="rId9" Type="http://schemas.openxmlformats.org/officeDocument/2006/relationships/image" Target="../media/image32.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cstate="print"/>
            <a:stretch>
              <a:fillRect t="-9259" b="-9259"/>
            </a:stretch>
          </a:blipFill>
        </p:spPr>
      </p:sp>
      <p:sp>
        <p:nvSpPr>
          <p:cNvPr id="3" name="Freeform 3"/>
          <p:cNvSpPr/>
          <p:nvPr/>
        </p:nvSpPr>
        <p:spPr>
          <a:xfrm rot="-2700000">
            <a:off x="4226452" y="2785792"/>
            <a:ext cx="16909587" cy="6118196"/>
          </a:xfrm>
          <a:custGeom>
            <a:avLst/>
            <a:gdLst/>
            <a:ahLst/>
            <a:cxnLst/>
            <a:rect l="l" t="t" r="r" b="b"/>
            <a:pathLst>
              <a:path w="16909587" h="6118196">
                <a:moveTo>
                  <a:pt x="0" y="0"/>
                </a:moveTo>
                <a:lnTo>
                  <a:pt x="16909587" y="0"/>
                </a:lnTo>
                <a:lnTo>
                  <a:pt x="16909587" y="6118196"/>
                </a:lnTo>
                <a:lnTo>
                  <a:pt x="0" y="6118196"/>
                </a:lnTo>
                <a:lnTo>
                  <a:pt x="0" y="0"/>
                </a:lnTo>
                <a:close/>
              </a:path>
            </a:pathLst>
          </a:custGeom>
          <a:blipFill>
            <a:blip r:embed="rId3" cstate="print">
              <a:alphaModFix amt="60000"/>
              <a:extLst>
                <a:ext uri="{96DAC541-7B7A-43D3-8B79-37D633B846F1}">
                  <asvg:svgBlip xmlns:asvg="http://schemas.microsoft.com/office/drawing/2016/SVG/main" xmlns="" r:embed="rId4"/>
                </a:ext>
              </a:extLst>
            </a:blip>
            <a:stretch>
              <a:fillRect/>
            </a:stretch>
          </a:blipFill>
        </p:spPr>
      </p:sp>
      <p:grpSp>
        <p:nvGrpSpPr>
          <p:cNvPr id="4" name="Group 4"/>
          <p:cNvGrpSpPr/>
          <p:nvPr/>
        </p:nvGrpSpPr>
        <p:grpSpPr>
          <a:xfrm>
            <a:off x="12681245" y="920204"/>
            <a:ext cx="4578055" cy="851855"/>
            <a:chOff x="0" y="-144661"/>
            <a:chExt cx="6104073" cy="1135807"/>
          </a:xfrm>
        </p:grpSpPr>
        <p:grpSp>
          <p:nvGrpSpPr>
            <p:cNvPr id="5" name="Group 5"/>
            <p:cNvGrpSpPr/>
            <p:nvPr/>
          </p:nvGrpSpPr>
          <p:grpSpPr>
            <a:xfrm>
              <a:off x="0" y="-144661"/>
              <a:ext cx="6104073" cy="1135807"/>
              <a:chOff x="0" y="-28575"/>
              <a:chExt cx="1205743" cy="224357"/>
            </a:xfrm>
          </p:grpSpPr>
          <p:sp>
            <p:nvSpPr>
              <p:cNvPr id="6" name="Freeform 6"/>
              <p:cNvSpPr/>
              <p:nvPr/>
            </p:nvSpPr>
            <p:spPr>
              <a:xfrm>
                <a:off x="0" y="0"/>
                <a:ext cx="1205743" cy="195782"/>
              </a:xfrm>
              <a:custGeom>
                <a:avLst/>
                <a:gdLst/>
                <a:ahLst/>
                <a:cxnLst/>
                <a:rect l="l" t="t" r="r" b="b"/>
                <a:pathLst>
                  <a:path w="1205743" h="195782">
                    <a:moveTo>
                      <a:pt x="50733" y="0"/>
                    </a:moveTo>
                    <a:lnTo>
                      <a:pt x="1155010" y="0"/>
                    </a:lnTo>
                    <a:cubicBezTo>
                      <a:pt x="1183029" y="0"/>
                      <a:pt x="1205743" y="22714"/>
                      <a:pt x="1205743" y="50733"/>
                    </a:cubicBezTo>
                    <a:lnTo>
                      <a:pt x="1205743" y="145049"/>
                    </a:lnTo>
                    <a:cubicBezTo>
                      <a:pt x="1205743" y="158504"/>
                      <a:pt x="1200398" y="171408"/>
                      <a:pt x="1190884" y="180923"/>
                    </a:cubicBezTo>
                    <a:cubicBezTo>
                      <a:pt x="1181369" y="190437"/>
                      <a:pt x="1168465" y="195782"/>
                      <a:pt x="1155010" y="195782"/>
                    </a:cubicBezTo>
                    <a:lnTo>
                      <a:pt x="50733" y="195782"/>
                    </a:lnTo>
                    <a:cubicBezTo>
                      <a:pt x="22714" y="195782"/>
                      <a:pt x="0" y="173068"/>
                      <a:pt x="0" y="145049"/>
                    </a:cubicBezTo>
                    <a:lnTo>
                      <a:pt x="0" y="50733"/>
                    </a:lnTo>
                    <a:cubicBezTo>
                      <a:pt x="0" y="22714"/>
                      <a:pt x="22714" y="0"/>
                      <a:pt x="50733" y="0"/>
                    </a:cubicBezTo>
                    <a:close/>
                  </a:path>
                </a:pathLst>
              </a:custGeom>
              <a:solidFill>
                <a:srgbClr val="2667FF"/>
              </a:solidFill>
              <a:ln cap="rnd">
                <a:noFill/>
                <a:prstDash val="solid"/>
                <a:round/>
              </a:ln>
            </p:spPr>
          </p:sp>
          <p:sp>
            <p:nvSpPr>
              <p:cNvPr id="7" name="TextBox 7"/>
              <p:cNvSpPr txBox="1"/>
              <p:nvPr/>
            </p:nvSpPr>
            <p:spPr>
              <a:xfrm>
                <a:off x="0" y="-28575"/>
                <a:ext cx="1205743" cy="224357"/>
              </a:xfrm>
              <a:prstGeom prst="rect">
                <a:avLst/>
              </a:prstGeom>
            </p:spPr>
            <p:txBody>
              <a:bodyPr lIns="50800" tIns="50800" rIns="50800" bIns="50800" rtlCol="0" anchor="ctr"/>
              <a:lstStyle/>
              <a:p>
                <a:pPr algn="ctr">
                  <a:lnSpc>
                    <a:spcPts val="2100"/>
                  </a:lnSpc>
                </a:pPr>
                <a:endParaRPr/>
              </a:p>
            </p:txBody>
          </p:sp>
        </p:grpSp>
        <p:sp>
          <p:nvSpPr>
            <p:cNvPr id="8" name="Freeform 8"/>
            <p:cNvSpPr/>
            <p:nvPr/>
          </p:nvSpPr>
          <p:spPr>
            <a:xfrm>
              <a:off x="575473" y="321937"/>
              <a:ext cx="347271" cy="347271"/>
            </a:xfrm>
            <a:custGeom>
              <a:avLst/>
              <a:gdLst/>
              <a:ahLst/>
              <a:cxnLst/>
              <a:rect l="l" t="t" r="r" b="b"/>
              <a:pathLst>
                <a:path w="347271" h="347271">
                  <a:moveTo>
                    <a:pt x="0" y="0"/>
                  </a:moveTo>
                  <a:lnTo>
                    <a:pt x="347272" y="0"/>
                  </a:lnTo>
                  <a:lnTo>
                    <a:pt x="347272" y="347271"/>
                  </a:lnTo>
                  <a:lnTo>
                    <a:pt x="0" y="347271"/>
                  </a:lnTo>
                  <a:lnTo>
                    <a:pt x="0" y="0"/>
                  </a:lnTo>
                  <a:close/>
                </a:path>
              </a:pathLst>
            </a:custGeom>
            <a:blipFill>
              <a:blip r:embed="rId5" cstate="print">
                <a:extLst>
                  <a:ext uri="{96DAC541-7B7A-43D3-8B79-37D633B846F1}">
                    <asvg:svgBlip xmlns:asvg="http://schemas.microsoft.com/office/drawing/2016/SVG/main" xmlns="" r:embed="rId6"/>
                  </a:ext>
                </a:extLst>
              </a:blip>
              <a:stretch>
                <a:fillRect/>
              </a:stretch>
            </a:blipFill>
          </p:spPr>
        </p:sp>
        <p:sp>
          <p:nvSpPr>
            <p:cNvPr id="9" name="TextBox 9"/>
            <p:cNvSpPr txBox="1"/>
            <p:nvPr/>
          </p:nvSpPr>
          <p:spPr>
            <a:xfrm>
              <a:off x="1210304" y="294914"/>
              <a:ext cx="4683292" cy="361980"/>
            </a:xfrm>
            <a:prstGeom prst="rect">
              <a:avLst/>
            </a:prstGeom>
          </p:spPr>
          <p:txBody>
            <a:bodyPr lIns="0" tIns="0" rIns="0" bIns="0" rtlCol="0" anchor="t">
              <a:spAutoFit/>
            </a:bodyPr>
            <a:lstStyle/>
            <a:p>
              <a:pPr marL="0" lvl="0" indent="0" algn="l">
                <a:lnSpc>
                  <a:spcPts val="2340"/>
                </a:lnSpc>
                <a:spcBef>
                  <a:spcPct val="0"/>
                </a:spcBef>
              </a:pPr>
              <a:r>
                <a:rPr lang="en-US" sz="1800" u="sng" dirty="0">
                  <a:solidFill>
                    <a:srgbClr val="F8F8F8"/>
                  </a:solidFill>
                  <a:latin typeface="Be Vietnam Ultra-Bold"/>
                  <a:hlinkClick r:id="rId7"/>
                </a:rPr>
                <a:t>App Available</a:t>
              </a:r>
              <a:endParaRPr lang="en-US" sz="1800" u="sng" dirty="0">
                <a:solidFill>
                  <a:srgbClr val="F8F8F8"/>
                </a:solidFill>
                <a:latin typeface="Be Vietnam Ultra-Bold"/>
                <a:hlinkClick r:id="rId8" action="ppaction://hlinksldjump"/>
              </a:endParaRPr>
            </a:p>
          </p:txBody>
        </p:sp>
      </p:grpSp>
      <p:sp>
        <p:nvSpPr>
          <p:cNvPr id="10" name="Freeform 10"/>
          <p:cNvSpPr/>
          <p:nvPr/>
        </p:nvSpPr>
        <p:spPr>
          <a:xfrm>
            <a:off x="1028700" y="1028750"/>
            <a:ext cx="880951" cy="907346"/>
          </a:xfrm>
          <a:custGeom>
            <a:avLst/>
            <a:gdLst/>
            <a:ahLst/>
            <a:cxnLst/>
            <a:rect l="l" t="t" r="r" b="b"/>
            <a:pathLst>
              <a:path w="880951" h="907346">
                <a:moveTo>
                  <a:pt x="0" y="0"/>
                </a:moveTo>
                <a:lnTo>
                  <a:pt x="880951" y="0"/>
                </a:lnTo>
                <a:lnTo>
                  <a:pt x="880951" y="907346"/>
                </a:lnTo>
                <a:lnTo>
                  <a:pt x="0" y="907346"/>
                </a:lnTo>
                <a:lnTo>
                  <a:pt x="0" y="0"/>
                </a:lnTo>
                <a:close/>
              </a:path>
            </a:pathLst>
          </a:custGeom>
          <a:blipFill>
            <a:blip r:embed="rId9" cstate="print">
              <a:extLst>
                <a:ext uri="{96DAC541-7B7A-43D3-8B79-37D633B846F1}">
                  <asvg:svgBlip xmlns:asvg="http://schemas.microsoft.com/office/drawing/2016/SVG/main" xmlns="" r:embed="rId10"/>
                </a:ext>
              </a:extLst>
            </a:blip>
            <a:stretch>
              <a:fillRect/>
            </a:stretch>
          </a:blipFill>
        </p:spPr>
      </p:sp>
      <p:sp>
        <p:nvSpPr>
          <p:cNvPr id="11" name="TextBox 11"/>
          <p:cNvSpPr txBox="1"/>
          <p:nvPr/>
        </p:nvSpPr>
        <p:spPr>
          <a:xfrm>
            <a:off x="1028700" y="2033648"/>
            <a:ext cx="11078006" cy="6087846"/>
          </a:xfrm>
          <a:prstGeom prst="rect">
            <a:avLst/>
          </a:prstGeom>
        </p:spPr>
        <p:txBody>
          <a:bodyPr lIns="0" tIns="0" rIns="0" bIns="0" rtlCol="0" anchor="t">
            <a:spAutoFit/>
          </a:bodyPr>
          <a:lstStyle/>
          <a:p>
            <a:pPr algn="l">
              <a:lnSpc>
                <a:spcPts val="11880"/>
              </a:lnSpc>
            </a:pPr>
            <a:r>
              <a:rPr lang="en-US" sz="11534">
                <a:solidFill>
                  <a:srgbClr val="F8F8F8"/>
                </a:solidFill>
                <a:latin typeface="Be Vietnam"/>
              </a:rPr>
              <a:t>ONLINE PLATFORM FOR PROJECT SELECTION</a:t>
            </a:r>
          </a:p>
        </p:txBody>
      </p:sp>
      <p:grpSp>
        <p:nvGrpSpPr>
          <p:cNvPr id="12" name="Group 12"/>
          <p:cNvGrpSpPr/>
          <p:nvPr/>
        </p:nvGrpSpPr>
        <p:grpSpPr>
          <a:xfrm>
            <a:off x="12866513" y="2393148"/>
            <a:ext cx="4207520" cy="7543616"/>
            <a:chOff x="0" y="0"/>
            <a:chExt cx="5610027" cy="10058155"/>
          </a:xfrm>
        </p:grpSpPr>
        <p:sp>
          <p:nvSpPr>
            <p:cNvPr id="13" name="TextBox 13"/>
            <p:cNvSpPr txBox="1"/>
            <p:nvPr/>
          </p:nvSpPr>
          <p:spPr>
            <a:xfrm>
              <a:off x="0" y="-19050"/>
              <a:ext cx="5610027" cy="544844"/>
            </a:xfrm>
            <a:prstGeom prst="rect">
              <a:avLst/>
            </a:prstGeom>
          </p:spPr>
          <p:txBody>
            <a:bodyPr lIns="0" tIns="0" rIns="0" bIns="0" rtlCol="0" anchor="t">
              <a:spAutoFit/>
            </a:bodyPr>
            <a:lstStyle/>
            <a:p>
              <a:pPr marL="0" lvl="0" indent="0" algn="r">
                <a:lnSpc>
                  <a:spcPts val="3377"/>
                </a:lnSpc>
                <a:spcBef>
                  <a:spcPct val="0"/>
                </a:spcBef>
              </a:pPr>
              <a:r>
                <a:rPr lang="en-US" sz="2598" u="none" spc="226">
                  <a:solidFill>
                    <a:srgbClr val="F8F8F8"/>
                  </a:solidFill>
                  <a:latin typeface="Be Vietnam Ultra-Bold"/>
                </a:rPr>
                <a:t>PRESENTED TO</a:t>
              </a:r>
            </a:p>
          </p:txBody>
        </p:sp>
        <p:sp>
          <p:nvSpPr>
            <p:cNvPr id="14" name="TextBox 14"/>
            <p:cNvSpPr txBox="1"/>
            <p:nvPr/>
          </p:nvSpPr>
          <p:spPr>
            <a:xfrm>
              <a:off x="0" y="619741"/>
              <a:ext cx="5610027" cy="4571643"/>
            </a:xfrm>
            <a:prstGeom prst="rect">
              <a:avLst/>
            </a:prstGeom>
          </p:spPr>
          <p:txBody>
            <a:bodyPr lIns="0" tIns="0" rIns="0" bIns="0" rtlCol="0" anchor="t">
              <a:spAutoFit/>
            </a:bodyPr>
            <a:lstStyle/>
            <a:p>
              <a:pPr algn="r">
                <a:lnSpc>
                  <a:spcPts val="3968"/>
                </a:lnSpc>
              </a:pPr>
              <a:r>
                <a:rPr lang="en-US" sz="2834">
                  <a:solidFill>
                    <a:srgbClr val="F8F8F8"/>
                  </a:solidFill>
                  <a:latin typeface="IBM Plex Sans"/>
                </a:rPr>
                <a:t>Md Ahshan Habib</a:t>
              </a:r>
            </a:p>
            <a:p>
              <a:pPr algn="r">
                <a:lnSpc>
                  <a:spcPts val="3968"/>
                </a:lnSpc>
              </a:pPr>
              <a:r>
                <a:rPr lang="en-US" sz="2834">
                  <a:solidFill>
                    <a:srgbClr val="F8F8F8"/>
                  </a:solidFill>
                  <a:latin typeface="IBM Plex Sans"/>
                </a:rPr>
                <a:t>Nusrat Anika</a:t>
              </a:r>
            </a:p>
            <a:p>
              <a:pPr algn="r">
                <a:lnSpc>
                  <a:spcPts val="3968"/>
                </a:lnSpc>
              </a:pPr>
              <a:r>
                <a:rPr lang="en-US" sz="2834">
                  <a:solidFill>
                    <a:srgbClr val="F8F8F8"/>
                  </a:solidFill>
                  <a:latin typeface="IBM Plex Sans"/>
                </a:rPr>
                <a:t>Mahmud Anik</a:t>
              </a:r>
            </a:p>
            <a:p>
              <a:pPr algn="r">
                <a:lnSpc>
                  <a:spcPts val="3968"/>
                </a:lnSpc>
              </a:pPr>
              <a:r>
                <a:rPr lang="en-US" sz="2834">
                  <a:solidFill>
                    <a:srgbClr val="F8F8F8"/>
                  </a:solidFill>
                  <a:latin typeface="IBM Plex Sans"/>
                </a:rPr>
                <a:t>Abdul Khaleque</a:t>
              </a:r>
            </a:p>
            <a:p>
              <a:pPr algn="r">
                <a:lnSpc>
                  <a:spcPts val="3968"/>
                </a:lnSpc>
              </a:pPr>
              <a:r>
                <a:rPr lang="en-US" sz="2834">
                  <a:solidFill>
                    <a:srgbClr val="F8F8F8"/>
                  </a:solidFill>
                  <a:latin typeface="IBM Plex Sans"/>
                </a:rPr>
                <a:t>Abdullah Al Noman</a:t>
              </a:r>
            </a:p>
            <a:p>
              <a:pPr algn="r">
                <a:lnSpc>
                  <a:spcPts val="3968"/>
                </a:lnSpc>
              </a:pPr>
              <a:r>
                <a:rPr lang="en-US" sz="2834">
                  <a:solidFill>
                    <a:srgbClr val="F8F8F8"/>
                  </a:solidFill>
                  <a:latin typeface="IBM Plex Sans"/>
                </a:rPr>
                <a:t>Nusrat Jahan Joya</a:t>
              </a:r>
            </a:p>
            <a:p>
              <a:pPr algn="r">
                <a:lnSpc>
                  <a:spcPts val="3968"/>
                </a:lnSpc>
              </a:pPr>
              <a:endParaRPr/>
            </a:p>
          </p:txBody>
        </p:sp>
        <p:sp>
          <p:nvSpPr>
            <p:cNvPr id="15" name="TextBox 15"/>
            <p:cNvSpPr txBox="1"/>
            <p:nvPr/>
          </p:nvSpPr>
          <p:spPr>
            <a:xfrm>
              <a:off x="0" y="9446528"/>
              <a:ext cx="5610027" cy="611627"/>
            </a:xfrm>
            <a:prstGeom prst="rect">
              <a:avLst/>
            </a:prstGeom>
          </p:spPr>
          <p:txBody>
            <a:bodyPr lIns="0" tIns="0" rIns="0" bIns="0" rtlCol="0" anchor="t">
              <a:spAutoFit/>
            </a:bodyPr>
            <a:lstStyle/>
            <a:p>
              <a:pPr algn="r">
                <a:lnSpc>
                  <a:spcPts val="3968"/>
                </a:lnSpc>
              </a:pPr>
              <a:r>
                <a:rPr lang="en-US" sz="2834">
                  <a:solidFill>
                    <a:srgbClr val="F8F8F8"/>
                  </a:solidFill>
                  <a:latin typeface="IBM Plex Sans"/>
                </a:rPr>
                <a:t>23/05/2024</a:t>
              </a:r>
            </a:p>
          </p:txBody>
        </p:sp>
        <p:sp>
          <p:nvSpPr>
            <p:cNvPr id="16" name="TextBox 16"/>
            <p:cNvSpPr txBox="1"/>
            <p:nvPr/>
          </p:nvSpPr>
          <p:spPr>
            <a:xfrm>
              <a:off x="0" y="6849101"/>
              <a:ext cx="5610027" cy="544844"/>
            </a:xfrm>
            <a:prstGeom prst="rect">
              <a:avLst/>
            </a:prstGeom>
          </p:spPr>
          <p:txBody>
            <a:bodyPr lIns="0" tIns="0" rIns="0" bIns="0" rtlCol="0" anchor="t">
              <a:spAutoFit/>
            </a:bodyPr>
            <a:lstStyle/>
            <a:p>
              <a:pPr marL="0" lvl="0" indent="0" algn="r">
                <a:lnSpc>
                  <a:spcPts val="3377"/>
                </a:lnSpc>
                <a:spcBef>
                  <a:spcPct val="0"/>
                </a:spcBef>
              </a:pPr>
              <a:r>
                <a:rPr lang="en-US" sz="2598" u="none" spc="226">
                  <a:solidFill>
                    <a:srgbClr val="F8F8F8"/>
                  </a:solidFill>
                  <a:latin typeface="Be Vietnam Ultra-Bold"/>
                </a:rPr>
                <a:t>PRESENTED BY</a:t>
              </a:r>
            </a:p>
          </p:txBody>
        </p:sp>
        <p:sp>
          <p:nvSpPr>
            <p:cNvPr id="17" name="TextBox 17"/>
            <p:cNvSpPr txBox="1"/>
            <p:nvPr/>
          </p:nvSpPr>
          <p:spPr>
            <a:xfrm>
              <a:off x="0" y="7487893"/>
              <a:ext cx="5610027" cy="611627"/>
            </a:xfrm>
            <a:prstGeom prst="rect">
              <a:avLst/>
            </a:prstGeom>
          </p:spPr>
          <p:txBody>
            <a:bodyPr lIns="0" tIns="0" rIns="0" bIns="0" rtlCol="0" anchor="t">
              <a:spAutoFit/>
            </a:bodyPr>
            <a:lstStyle/>
            <a:p>
              <a:pPr algn="r">
                <a:lnSpc>
                  <a:spcPts val="3968"/>
                </a:lnSpc>
              </a:pPr>
              <a:r>
                <a:rPr lang="en-US" sz="2834">
                  <a:solidFill>
                    <a:srgbClr val="F8F8F8"/>
                  </a:solidFill>
                  <a:latin typeface="IBM Plex Sans"/>
                </a:rPr>
                <a:t>Md Reja E Rabbi Tonmoy</a:t>
              </a:r>
            </a:p>
          </p:txBody>
        </p:sp>
      </p:grpSp>
      <p:sp>
        <p:nvSpPr>
          <p:cNvPr id="18" name="TextBox 18"/>
          <p:cNvSpPr txBox="1"/>
          <p:nvPr/>
        </p:nvSpPr>
        <p:spPr>
          <a:xfrm>
            <a:off x="2249398" y="1086487"/>
            <a:ext cx="6016293" cy="706146"/>
          </a:xfrm>
          <a:prstGeom prst="rect">
            <a:avLst/>
          </a:prstGeom>
        </p:spPr>
        <p:txBody>
          <a:bodyPr lIns="0" tIns="0" rIns="0" bIns="0" rtlCol="0" anchor="t">
            <a:spAutoFit/>
          </a:bodyPr>
          <a:lstStyle/>
          <a:p>
            <a:pPr algn="l">
              <a:lnSpc>
                <a:spcPts val="5713"/>
              </a:lnSpc>
              <a:spcBef>
                <a:spcPct val="0"/>
              </a:spcBef>
            </a:pPr>
            <a:r>
              <a:rPr lang="en-US" sz="4081">
                <a:solidFill>
                  <a:srgbClr val="F8F8F8"/>
                </a:solidFill>
                <a:latin typeface="IBM Plex Sans Bold"/>
              </a:rPr>
              <a:t>Nubps</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cstate="print"/>
            <a:stretch>
              <a:fillRect t="-9259" b="-9259"/>
            </a:stretch>
          </a:blipFill>
        </p:spPr>
      </p:sp>
      <p:sp>
        <p:nvSpPr>
          <p:cNvPr id="3" name="Freeform 3"/>
          <p:cNvSpPr/>
          <p:nvPr/>
        </p:nvSpPr>
        <p:spPr>
          <a:xfrm rot="543904">
            <a:off x="-940728" y="8061713"/>
            <a:ext cx="10103966" cy="8156656"/>
          </a:xfrm>
          <a:custGeom>
            <a:avLst/>
            <a:gdLst/>
            <a:ahLst/>
            <a:cxnLst/>
            <a:rect l="l" t="t" r="r" b="b"/>
            <a:pathLst>
              <a:path w="10103966" h="8156656">
                <a:moveTo>
                  <a:pt x="0" y="0"/>
                </a:moveTo>
                <a:lnTo>
                  <a:pt x="10103966" y="0"/>
                </a:lnTo>
                <a:lnTo>
                  <a:pt x="10103966" y="8156656"/>
                </a:lnTo>
                <a:lnTo>
                  <a:pt x="0" y="8156656"/>
                </a:lnTo>
                <a:lnTo>
                  <a:pt x="0" y="0"/>
                </a:lnTo>
                <a:close/>
              </a:path>
            </a:pathLst>
          </a:custGeom>
          <a:blipFill>
            <a:blip r:embed="rId3" cstate="print">
              <a:extLst>
                <a:ext uri="{96DAC541-7B7A-43D3-8B79-37D633B846F1}">
                  <asvg:svgBlip xmlns:asvg="http://schemas.microsoft.com/office/drawing/2016/SVG/main" xmlns="" r:embed="rId4"/>
                </a:ext>
              </a:extLst>
            </a:blip>
            <a:stretch>
              <a:fillRect/>
            </a:stretch>
          </a:blipFill>
        </p:spPr>
      </p:sp>
      <p:sp>
        <p:nvSpPr>
          <p:cNvPr id="4" name="Freeform 4"/>
          <p:cNvSpPr/>
          <p:nvPr/>
        </p:nvSpPr>
        <p:spPr>
          <a:xfrm rot="2159446">
            <a:off x="13111917" y="-3539846"/>
            <a:ext cx="7814506" cy="6308438"/>
          </a:xfrm>
          <a:custGeom>
            <a:avLst/>
            <a:gdLst/>
            <a:ahLst/>
            <a:cxnLst/>
            <a:rect l="l" t="t" r="r" b="b"/>
            <a:pathLst>
              <a:path w="7814506" h="6308438">
                <a:moveTo>
                  <a:pt x="0" y="0"/>
                </a:moveTo>
                <a:lnTo>
                  <a:pt x="7814506" y="0"/>
                </a:lnTo>
                <a:lnTo>
                  <a:pt x="7814506" y="6308437"/>
                </a:lnTo>
                <a:lnTo>
                  <a:pt x="0" y="6308437"/>
                </a:lnTo>
                <a:lnTo>
                  <a:pt x="0" y="0"/>
                </a:lnTo>
                <a:close/>
              </a:path>
            </a:pathLst>
          </a:custGeom>
          <a:blipFill>
            <a:blip r:embed="rId3" cstate="print">
              <a:extLst>
                <a:ext uri="{96DAC541-7B7A-43D3-8B79-37D633B846F1}">
                  <asvg:svgBlip xmlns:asvg="http://schemas.microsoft.com/office/drawing/2016/SVG/main" xmlns="" r:embed="rId4"/>
                </a:ext>
              </a:extLst>
            </a:blip>
            <a:stretch>
              <a:fillRect/>
            </a:stretch>
          </a:blipFill>
        </p:spPr>
      </p:sp>
      <p:grpSp>
        <p:nvGrpSpPr>
          <p:cNvPr id="5" name="Group 5"/>
          <p:cNvGrpSpPr/>
          <p:nvPr/>
        </p:nvGrpSpPr>
        <p:grpSpPr>
          <a:xfrm>
            <a:off x="1028700" y="1028700"/>
            <a:ext cx="4946217" cy="620138"/>
            <a:chOff x="0" y="0"/>
            <a:chExt cx="6594956" cy="826850"/>
          </a:xfrm>
        </p:grpSpPr>
        <p:sp>
          <p:nvSpPr>
            <p:cNvPr id="6" name="TextBox 6"/>
            <p:cNvSpPr txBox="1"/>
            <p:nvPr/>
          </p:nvSpPr>
          <p:spPr>
            <a:xfrm>
              <a:off x="1112403" y="73585"/>
              <a:ext cx="5482553" cy="622530"/>
            </a:xfrm>
            <a:prstGeom prst="rect">
              <a:avLst/>
            </a:prstGeom>
          </p:spPr>
          <p:txBody>
            <a:bodyPr lIns="0" tIns="0" rIns="0" bIns="0" rtlCol="0" anchor="t">
              <a:spAutoFit/>
            </a:bodyPr>
            <a:lstStyle/>
            <a:p>
              <a:pPr algn="l">
                <a:lnSpc>
                  <a:spcPts val="3905"/>
                </a:lnSpc>
                <a:spcBef>
                  <a:spcPct val="0"/>
                </a:spcBef>
              </a:pPr>
              <a:r>
                <a:rPr lang="en-US" sz="2789">
                  <a:solidFill>
                    <a:srgbClr val="F8F8F8"/>
                  </a:solidFill>
                  <a:latin typeface="IBM Plex Sans Bold"/>
                </a:rPr>
                <a:t>Nubps</a:t>
              </a:r>
            </a:p>
          </p:txBody>
        </p:sp>
        <p:sp>
          <p:nvSpPr>
            <p:cNvPr id="7" name="Freeform 7"/>
            <p:cNvSpPr/>
            <p:nvPr/>
          </p:nvSpPr>
          <p:spPr>
            <a:xfrm>
              <a:off x="0" y="0"/>
              <a:ext cx="802796" cy="826850"/>
            </a:xfrm>
            <a:custGeom>
              <a:avLst/>
              <a:gdLst/>
              <a:ahLst/>
              <a:cxnLst/>
              <a:rect l="l" t="t" r="r" b="b"/>
              <a:pathLst>
                <a:path w="802796" h="826850">
                  <a:moveTo>
                    <a:pt x="0" y="0"/>
                  </a:moveTo>
                  <a:lnTo>
                    <a:pt x="802796" y="0"/>
                  </a:lnTo>
                  <a:lnTo>
                    <a:pt x="802796" y="826850"/>
                  </a:lnTo>
                  <a:lnTo>
                    <a:pt x="0" y="826850"/>
                  </a:lnTo>
                  <a:lnTo>
                    <a:pt x="0" y="0"/>
                  </a:lnTo>
                  <a:close/>
                </a:path>
              </a:pathLst>
            </a:custGeom>
            <a:blipFill>
              <a:blip r:embed="rId5" cstate="print">
                <a:extLst>
                  <a:ext uri="{96DAC541-7B7A-43D3-8B79-37D633B846F1}">
                    <asvg:svgBlip xmlns:asvg="http://schemas.microsoft.com/office/drawing/2016/SVG/main" xmlns="" r:embed="rId6"/>
                  </a:ext>
                </a:extLst>
              </a:blip>
              <a:stretch>
                <a:fillRect/>
              </a:stretch>
            </a:blipFill>
          </p:spPr>
        </p:sp>
      </p:grpSp>
      <p:sp>
        <p:nvSpPr>
          <p:cNvPr id="8" name="Freeform 8"/>
          <p:cNvSpPr/>
          <p:nvPr/>
        </p:nvSpPr>
        <p:spPr>
          <a:xfrm>
            <a:off x="5253516" y="1648838"/>
            <a:ext cx="10410742" cy="4741452"/>
          </a:xfrm>
          <a:custGeom>
            <a:avLst/>
            <a:gdLst/>
            <a:ahLst/>
            <a:cxnLst/>
            <a:rect l="l" t="t" r="r" b="b"/>
            <a:pathLst>
              <a:path w="10410742" h="4741452">
                <a:moveTo>
                  <a:pt x="0" y="0"/>
                </a:moveTo>
                <a:lnTo>
                  <a:pt x="10410742" y="0"/>
                </a:lnTo>
                <a:lnTo>
                  <a:pt x="10410742" y="4741452"/>
                </a:lnTo>
                <a:lnTo>
                  <a:pt x="0" y="4741452"/>
                </a:lnTo>
                <a:lnTo>
                  <a:pt x="0" y="0"/>
                </a:lnTo>
                <a:close/>
              </a:path>
            </a:pathLst>
          </a:custGeom>
          <a:blipFill>
            <a:blip r:embed="rId7" cstate="print"/>
            <a:stretch>
              <a:fillRect t="-14466" b="-9041"/>
            </a:stretch>
          </a:blipFill>
        </p:spPr>
      </p:sp>
      <p:sp>
        <p:nvSpPr>
          <p:cNvPr id="9" name="TextBox 9"/>
          <p:cNvSpPr txBox="1"/>
          <p:nvPr/>
        </p:nvSpPr>
        <p:spPr>
          <a:xfrm>
            <a:off x="663668" y="2273346"/>
            <a:ext cx="3998771" cy="1374356"/>
          </a:xfrm>
          <a:prstGeom prst="rect">
            <a:avLst/>
          </a:prstGeom>
        </p:spPr>
        <p:txBody>
          <a:bodyPr lIns="0" tIns="0" rIns="0" bIns="0" rtlCol="0" anchor="t">
            <a:spAutoFit/>
          </a:bodyPr>
          <a:lstStyle/>
          <a:p>
            <a:pPr algn="l">
              <a:lnSpc>
                <a:spcPts val="5448"/>
              </a:lnSpc>
            </a:pPr>
            <a:r>
              <a:rPr lang="en-US" sz="4540">
                <a:solidFill>
                  <a:srgbClr val="F8F8F8"/>
                </a:solidFill>
                <a:latin typeface="Be Vietnam Ultra-Bold"/>
              </a:rPr>
              <a:t>Student Dashboard</a:t>
            </a:r>
          </a:p>
        </p:txBody>
      </p:sp>
      <p:sp>
        <p:nvSpPr>
          <p:cNvPr id="10" name="TextBox 10"/>
          <p:cNvSpPr txBox="1"/>
          <p:nvPr/>
        </p:nvSpPr>
        <p:spPr>
          <a:xfrm>
            <a:off x="5253516" y="6295040"/>
            <a:ext cx="10410742" cy="887095"/>
          </a:xfrm>
          <a:prstGeom prst="rect">
            <a:avLst/>
          </a:prstGeom>
        </p:spPr>
        <p:txBody>
          <a:bodyPr lIns="0" tIns="0" rIns="0" bIns="0" rtlCol="0" anchor="t">
            <a:spAutoFit/>
          </a:bodyPr>
          <a:lstStyle/>
          <a:p>
            <a:pPr algn="ctr">
              <a:lnSpc>
                <a:spcPts val="7279"/>
              </a:lnSpc>
            </a:pPr>
            <a:r>
              <a:rPr lang="en-US" sz="5199">
                <a:solidFill>
                  <a:srgbClr val="F8F8F8"/>
                </a:solidFill>
                <a:latin typeface="Canva Sans Bold"/>
              </a:rPr>
              <a:t>Task Management</a:t>
            </a:r>
          </a:p>
        </p:txBody>
      </p:sp>
      <p:pic>
        <p:nvPicPr>
          <p:cNvPr id="1026" name="Picture 2"/>
          <p:cNvPicPr>
            <a:picLocks noChangeAspect="1" noChangeArrowheads="1"/>
          </p:cNvPicPr>
          <p:nvPr/>
        </p:nvPicPr>
        <p:blipFill>
          <a:blip r:embed="rId8" cstate="print"/>
          <a:srcRect/>
          <a:stretch>
            <a:fillRect/>
          </a:stretch>
        </p:blipFill>
        <p:spPr bwMode="auto">
          <a:xfrm>
            <a:off x="762000" y="5829300"/>
            <a:ext cx="3977938" cy="3200400"/>
          </a:xfrm>
          <a:prstGeom prst="rect">
            <a:avLst/>
          </a:prstGeom>
          <a:noFill/>
          <a:ln w="9525">
            <a:noFill/>
            <a:miter lim="800000"/>
            <a:headEnd/>
            <a:tailEnd/>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8700" y="788682"/>
            <a:ext cx="5817545" cy="729381"/>
            <a:chOff x="0" y="0"/>
            <a:chExt cx="7756726" cy="972509"/>
          </a:xfrm>
        </p:grpSpPr>
        <p:sp>
          <p:nvSpPr>
            <p:cNvPr id="3" name="TextBox 3"/>
            <p:cNvSpPr txBox="1"/>
            <p:nvPr/>
          </p:nvSpPr>
          <p:spPr>
            <a:xfrm>
              <a:off x="1308365" y="96517"/>
              <a:ext cx="6448362" cy="722128"/>
            </a:xfrm>
            <a:prstGeom prst="rect">
              <a:avLst/>
            </a:prstGeom>
          </p:spPr>
          <p:txBody>
            <a:bodyPr lIns="0" tIns="0" rIns="0" bIns="0" rtlCol="0" anchor="t">
              <a:spAutoFit/>
            </a:bodyPr>
            <a:lstStyle/>
            <a:p>
              <a:pPr algn="l">
                <a:lnSpc>
                  <a:spcPts val="4593"/>
                </a:lnSpc>
                <a:spcBef>
                  <a:spcPct val="0"/>
                </a:spcBef>
              </a:pPr>
              <a:r>
                <a:rPr lang="en-US" sz="3280">
                  <a:solidFill>
                    <a:srgbClr val="01003B"/>
                  </a:solidFill>
                  <a:latin typeface="IBM Plex Sans Bold"/>
                </a:rPr>
                <a:t>Nubps</a:t>
              </a:r>
            </a:p>
          </p:txBody>
        </p:sp>
        <p:sp>
          <p:nvSpPr>
            <p:cNvPr id="4" name="Freeform 4"/>
            <p:cNvSpPr/>
            <p:nvPr/>
          </p:nvSpPr>
          <p:spPr>
            <a:xfrm>
              <a:off x="0" y="0"/>
              <a:ext cx="944217" cy="972509"/>
            </a:xfrm>
            <a:custGeom>
              <a:avLst/>
              <a:gdLst/>
              <a:ahLst/>
              <a:cxnLst/>
              <a:rect l="l" t="t" r="r" b="b"/>
              <a:pathLst>
                <a:path w="944217" h="972509">
                  <a:moveTo>
                    <a:pt x="0" y="0"/>
                  </a:moveTo>
                  <a:lnTo>
                    <a:pt x="944217" y="0"/>
                  </a:lnTo>
                  <a:lnTo>
                    <a:pt x="944217" y="972509"/>
                  </a:lnTo>
                  <a:lnTo>
                    <a:pt x="0" y="972509"/>
                  </a:lnTo>
                  <a:lnTo>
                    <a:pt x="0" y="0"/>
                  </a:lnTo>
                  <a:close/>
                </a:path>
              </a:pathLst>
            </a:custGeom>
            <a:blipFill>
              <a:blip r:embed="rId2" cstate="print">
                <a:extLst>
                  <a:ext uri="{96DAC541-7B7A-43D3-8B79-37D633B846F1}">
                    <asvg:svgBlip xmlns:asvg="http://schemas.microsoft.com/office/drawing/2016/SVG/main" xmlns="" r:embed="rId3"/>
                  </a:ext>
                </a:extLst>
              </a:blip>
              <a:stretch>
                <a:fillRect/>
              </a:stretch>
            </a:blipFill>
          </p:spPr>
        </p:sp>
      </p:grpSp>
      <p:sp>
        <p:nvSpPr>
          <p:cNvPr id="5" name="Freeform 5"/>
          <p:cNvSpPr/>
          <p:nvPr/>
        </p:nvSpPr>
        <p:spPr>
          <a:xfrm>
            <a:off x="6040689" y="788682"/>
            <a:ext cx="10336833" cy="4746891"/>
          </a:xfrm>
          <a:custGeom>
            <a:avLst/>
            <a:gdLst/>
            <a:ahLst/>
            <a:cxnLst/>
            <a:rect l="l" t="t" r="r" b="b"/>
            <a:pathLst>
              <a:path w="10336833" h="4746891">
                <a:moveTo>
                  <a:pt x="0" y="0"/>
                </a:moveTo>
                <a:lnTo>
                  <a:pt x="10336833" y="0"/>
                </a:lnTo>
                <a:lnTo>
                  <a:pt x="10336833" y="4746891"/>
                </a:lnTo>
                <a:lnTo>
                  <a:pt x="0" y="4746891"/>
                </a:lnTo>
                <a:lnTo>
                  <a:pt x="0" y="0"/>
                </a:lnTo>
                <a:close/>
              </a:path>
            </a:pathLst>
          </a:custGeom>
          <a:blipFill>
            <a:blip r:embed="rId4" cstate="print"/>
            <a:stretch>
              <a:fillRect t="-14667" b="-7822"/>
            </a:stretch>
          </a:blipFill>
        </p:spPr>
      </p:sp>
      <p:sp>
        <p:nvSpPr>
          <p:cNvPr id="6" name="Freeform 6"/>
          <p:cNvSpPr/>
          <p:nvPr/>
        </p:nvSpPr>
        <p:spPr>
          <a:xfrm>
            <a:off x="2078833" y="4342199"/>
            <a:ext cx="2273934" cy="4643679"/>
          </a:xfrm>
          <a:custGeom>
            <a:avLst/>
            <a:gdLst/>
            <a:ahLst/>
            <a:cxnLst/>
            <a:rect l="l" t="t" r="r" b="b"/>
            <a:pathLst>
              <a:path w="2273934" h="4643679">
                <a:moveTo>
                  <a:pt x="0" y="0"/>
                </a:moveTo>
                <a:lnTo>
                  <a:pt x="2273934" y="0"/>
                </a:lnTo>
                <a:lnTo>
                  <a:pt x="2273934" y="4643679"/>
                </a:lnTo>
                <a:lnTo>
                  <a:pt x="0" y="4643679"/>
                </a:lnTo>
                <a:lnTo>
                  <a:pt x="0" y="0"/>
                </a:lnTo>
                <a:close/>
              </a:path>
            </a:pathLst>
          </a:custGeom>
          <a:blipFill>
            <a:blip r:embed="rId5" cstate="print"/>
            <a:stretch>
              <a:fillRect/>
            </a:stretch>
          </a:blipFill>
        </p:spPr>
      </p:sp>
      <p:sp>
        <p:nvSpPr>
          <p:cNvPr id="7" name="Freeform 7"/>
          <p:cNvSpPr/>
          <p:nvPr/>
        </p:nvSpPr>
        <p:spPr>
          <a:xfrm>
            <a:off x="5502751" y="6594332"/>
            <a:ext cx="11412708" cy="2648404"/>
          </a:xfrm>
          <a:custGeom>
            <a:avLst/>
            <a:gdLst/>
            <a:ahLst/>
            <a:cxnLst/>
            <a:rect l="l" t="t" r="r" b="b"/>
            <a:pathLst>
              <a:path w="11412708" h="2648404">
                <a:moveTo>
                  <a:pt x="0" y="0"/>
                </a:moveTo>
                <a:lnTo>
                  <a:pt x="11412709" y="0"/>
                </a:lnTo>
                <a:lnTo>
                  <a:pt x="11412709" y="2648403"/>
                </a:lnTo>
                <a:lnTo>
                  <a:pt x="0" y="2648403"/>
                </a:lnTo>
                <a:lnTo>
                  <a:pt x="0" y="0"/>
                </a:lnTo>
                <a:close/>
              </a:path>
            </a:pathLst>
          </a:custGeom>
          <a:blipFill>
            <a:blip r:embed="rId6" cstate="print"/>
            <a:stretch>
              <a:fillRect/>
            </a:stretch>
          </a:blipFill>
        </p:spPr>
      </p:sp>
      <p:sp>
        <p:nvSpPr>
          <p:cNvPr id="8" name="TextBox 8"/>
          <p:cNvSpPr txBox="1"/>
          <p:nvPr/>
        </p:nvSpPr>
        <p:spPr>
          <a:xfrm>
            <a:off x="1028700" y="1909140"/>
            <a:ext cx="3324067" cy="1497924"/>
          </a:xfrm>
          <a:prstGeom prst="rect">
            <a:avLst/>
          </a:prstGeom>
        </p:spPr>
        <p:txBody>
          <a:bodyPr lIns="0" tIns="0" rIns="0" bIns="0" rtlCol="0" anchor="t">
            <a:spAutoFit/>
          </a:bodyPr>
          <a:lstStyle/>
          <a:p>
            <a:pPr algn="l">
              <a:lnSpc>
                <a:spcPts val="5935"/>
              </a:lnSpc>
            </a:pPr>
            <a:r>
              <a:rPr lang="en-US" sz="4945">
                <a:solidFill>
                  <a:srgbClr val="01003B"/>
                </a:solidFill>
                <a:latin typeface="Be Vietnam Ultra-Bold"/>
              </a:rPr>
              <a:t>Teacher Dashboard</a:t>
            </a:r>
          </a:p>
        </p:txBody>
      </p:sp>
      <p:sp>
        <p:nvSpPr>
          <p:cNvPr id="9" name="TextBox 9"/>
          <p:cNvSpPr txBox="1"/>
          <p:nvPr/>
        </p:nvSpPr>
        <p:spPr>
          <a:xfrm>
            <a:off x="7426707" y="5801270"/>
            <a:ext cx="8226975" cy="580390"/>
          </a:xfrm>
          <a:prstGeom prst="rect">
            <a:avLst/>
          </a:prstGeom>
        </p:spPr>
        <p:txBody>
          <a:bodyPr lIns="0" tIns="0" rIns="0" bIns="0" rtlCol="0" anchor="t">
            <a:spAutoFit/>
          </a:bodyPr>
          <a:lstStyle/>
          <a:p>
            <a:pPr algn="ctr">
              <a:lnSpc>
                <a:spcPts val="4759"/>
              </a:lnSpc>
            </a:pPr>
            <a:r>
              <a:rPr lang="en-US" sz="3399">
                <a:solidFill>
                  <a:srgbClr val="01003B"/>
                </a:solidFill>
                <a:latin typeface="Canva Sans"/>
              </a:rPr>
              <a:t>Home Page</a:t>
            </a:r>
          </a:p>
        </p:txBody>
      </p:sp>
      <p:sp>
        <p:nvSpPr>
          <p:cNvPr id="10" name="TextBox 10"/>
          <p:cNvSpPr txBox="1"/>
          <p:nvPr/>
        </p:nvSpPr>
        <p:spPr>
          <a:xfrm>
            <a:off x="2219495" y="8662345"/>
            <a:ext cx="1992610" cy="580390"/>
          </a:xfrm>
          <a:prstGeom prst="rect">
            <a:avLst/>
          </a:prstGeom>
        </p:spPr>
        <p:txBody>
          <a:bodyPr lIns="0" tIns="0" rIns="0" bIns="0" rtlCol="0" anchor="t">
            <a:spAutoFit/>
          </a:bodyPr>
          <a:lstStyle/>
          <a:p>
            <a:pPr algn="ctr">
              <a:lnSpc>
                <a:spcPts val="4759"/>
              </a:lnSpc>
            </a:pPr>
            <a:r>
              <a:rPr lang="en-US" sz="3399">
                <a:solidFill>
                  <a:srgbClr val="01003B"/>
                </a:solidFill>
                <a:latin typeface="Canva Sans"/>
              </a:rPr>
              <a:t>Menu Bar</a:t>
            </a:r>
          </a:p>
        </p:txBody>
      </p:sp>
      <p:sp>
        <p:nvSpPr>
          <p:cNvPr id="11" name="TextBox 11"/>
          <p:cNvSpPr txBox="1"/>
          <p:nvPr/>
        </p:nvSpPr>
        <p:spPr>
          <a:xfrm>
            <a:off x="5502751" y="9176060"/>
            <a:ext cx="11412708" cy="580390"/>
          </a:xfrm>
          <a:prstGeom prst="rect">
            <a:avLst/>
          </a:prstGeom>
        </p:spPr>
        <p:txBody>
          <a:bodyPr lIns="0" tIns="0" rIns="0" bIns="0" rtlCol="0" anchor="t">
            <a:spAutoFit/>
          </a:bodyPr>
          <a:lstStyle/>
          <a:p>
            <a:pPr algn="ctr">
              <a:lnSpc>
                <a:spcPts val="4759"/>
              </a:lnSpc>
            </a:pPr>
            <a:r>
              <a:rPr lang="en-US" sz="3399">
                <a:solidFill>
                  <a:srgbClr val="01003B"/>
                </a:solidFill>
                <a:latin typeface="Canva Sans"/>
              </a:rPr>
              <a:t>Project Progress </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grpSp>
        <p:nvGrpSpPr>
          <p:cNvPr id="2" name="Group 2"/>
          <p:cNvGrpSpPr/>
          <p:nvPr/>
        </p:nvGrpSpPr>
        <p:grpSpPr>
          <a:xfrm>
            <a:off x="1028700" y="788682"/>
            <a:ext cx="5817545" cy="729381"/>
            <a:chOff x="0" y="0"/>
            <a:chExt cx="7756726" cy="972509"/>
          </a:xfrm>
        </p:grpSpPr>
        <p:sp>
          <p:nvSpPr>
            <p:cNvPr id="3" name="TextBox 3"/>
            <p:cNvSpPr txBox="1"/>
            <p:nvPr/>
          </p:nvSpPr>
          <p:spPr>
            <a:xfrm>
              <a:off x="1308365" y="96517"/>
              <a:ext cx="6448362" cy="722128"/>
            </a:xfrm>
            <a:prstGeom prst="rect">
              <a:avLst/>
            </a:prstGeom>
          </p:spPr>
          <p:txBody>
            <a:bodyPr lIns="0" tIns="0" rIns="0" bIns="0" rtlCol="0" anchor="t">
              <a:spAutoFit/>
            </a:bodyPr>
            <a:lstStyle/>
            <a:p>
              <a:pPr algn="l">
                <a:lnSpc>
                  <a:spcPts val="4593"/>
                </a:lnSpc>
                <a:spcBef>
                  <a:spcPct val="0"/>
                </a:spcBef>
              </a:pPr>
              <a:r>
                <a:rPr lang="en-US" sz="3280">
                  <a:solidFill>
                    <a:srgbClr val="01003B"/>
                  </a:solidFill>
                  <a:latin typeface="IBM Plex Sans Bold"/>
                </a:rPr>
                <a:t>Nubps</a:t>
              </a:r>
            </a:p>
          </p:txBody>
        </p:sp>
        <p:sp>
          <p:nvSpPr>
            <p:cNvPr id="4" name="Freeform 4"/>
            <p:cNvSpPr/>
            <p:nvPr/>
          </p:nvSpPr>
          <p:spPr>
            <a:xfrm>
              <a:off x="0" y="0"/>
              <a:ext cx="944217" cy="972509"/>
            </a:xfrm>
            <a:custGeom>
              <a:avLst/>
              <a:gdLst/>
              <a:ahLst/>
              <a:cxnLst/>
              <a:rect l="l" t="t" r="r" b="b"/>
              <a:pathLst>
                <a:path w="944217" h="972509">
                  <a:moveTo>
                    <a:pt x="0" y="0"/>
                  </a:moveTo>
                  <a:lnTo>
                    <a:pt x="944217" y="0"/>
                  </a:lnTo>
                  <a:lnTo>
                    <a:pt x="944217" y="972509"/>
                  </a:lnTo>
                  <a:lnTo>
                    <a:pt x="0" y="972509"/>
                  </a:lnTo>
                  <a:lnTo>
                    <a:pt x="0" y="0"/>
                  </a:lnTo>
                  <a:close/>
                </a:path>
              </a:pathLst>
            </a:custGeom>
            <a:blipFill>
              <a:blip r:embed="rId2" cstate="print">
                <a:extLst>
                  <a:ext uri="{96DAC541-7B7A-43D3-8B79-37D633B846F1}">
                    <asvg:svgBlip xmlns:asvg="http://schemas.microsoft.com/office/drawing/2016/SVG/main" xmlns="" r:embed="rId3"/>
                  </a:ext>
                </a:extLst>
              </a:blip>
              <a:stretch>
                <a:fillRect/>
              </a:stretch>
            </a:blipFill>
          </p:spPr>
        </p:sp>
      </p:grpSp>
      <p:sp>
        <p:nvSpPr>
          <p:cNvPr id="5" name="Freeform 5"/>
          <p:cNvSpPr/>
          <p:nvPr/>
        </p:nvSpPr>
        <p:spPr>
          <a:xfrm>
            <a:off x="7114407" y="918947"/>
            <a:ext cx="2263153" cy="4224553"/>
          </a:xfrm>
          <a:custGeom>
            <a:avLst/>
            <a:gdLst/>
            <a:ahLst/>
            <a:cxnLst/>
            <a:rect l="l" t="t" r="r" b="b"/>
            <a:pathLst>
              <a:path w="2263153" h="4224553">
                <a:moveTo>
                  <a:pt x="0" y="0"/>
                </a:moveTo>
                <a:lnTo>
                  <a:pt x="2263154" y="0"/>
                </a:lnTo>
                <a:lnTo>
                  <a:pt x="2263154" y="4224553"/>
                </a:lnTo>
                <a:lnTo>
                  <a:pt x="0" y="4224553"/>
                </a:lnTo>
                <a:lnTo>
                  <a:pt x="0" y="0"/>
                </a:lnTo>
                <a:close/>
              </a:path>
            </a:pathLst>
          </a:custGeom>
          <a:blipFill>
            <a:blip r:embed="rId4" cstate="print"/>
            <a:stretch>
              <a:fillRect/>
            </a:stretch>
          </a:blipFill>
        </p:spPr>
      </p:sp>
      <p:sp>
        <p:nvSpPr>
          <p:cNvPr id="6" name="Freeform 6"/>
          <p:cNvSpPr/>
          <p:nvPr/>
        </p:nvSpPr>
        <p:spPr>
          <a:xfrm>
            <a:off x="1191303" y="5143500"/>
            <a:ext cx="4542187" cy="3639463"/>
          </a:xfrm>
          <a:custGeom>
            <a:avLst/>
            <a:gdLst/>
            <a:ahLst/>
            <a:cxnLst/>
            <a:rect l="l" t="t" r="r" b="b"/>
            <a:pathLst>
              <a:path w="4542187" h="3639463">
                <a:moveTo>
                  <a:pt x="0" y="0"/>
                </a:moveTo>
                <a:lnTo>
                  <a:pt x="4542187" y="0"/>
                </a:lnTo>
                <a:lnTo>
                  <a:pt x="4542187" y="3639463"/>
                </a:lnTo>
                <a:lnTo>
                  <a:pt x="0" y="3639463"/>
                </a:lnTo>
                <a:lnTo>
                  <a:pt x="0" y="0"/>
                </a:lnTo>
                <a:close/>
              </a:path>
            </a:pathLst>
          </a:custGeom>
          <a:blipFill>
            <a:blip r:embed="rId5" cstate="print"/>
            <a:stretch>
              <a:fillRect/>
            </a:stretch>
          </a:blipFill>
        </p:spPr>
      </p:sp>
      <p:sp>
        <p:nvSpPr>
          <p:cNvPr id="7" name="Freeform 7"/>
          <p:cNvSpPr/>
          <p:nvPr/>
        </p:nvSpPr>
        <p:spPr>
          <a:xfrm>
            <a:off x="14235008" y="5617288"/>
            <a:ext cx="3024292" cy="2093740"/>
          </a:xfrm>
          <a:custGeom>
            <a:avLst/>
            <a:gdLst/>
            <a:ahLst/>
            <a:cxnLst/>
            <a:rect l="l" t="t" r="r" b="b"/>
            <a:pathLst>
              <a:path w="3024292" h="2093740">
                <a:moveTo>
                  <a:pt x="0" y="0"/>
                </a:moveTo>
                <a:lnTo>
                  <a:pt x="3024292" y="0"/>
                </a:lnTo>
                <a:lnTo>
                  <a:pt x="3024292" y="2093741"/>
                </a:lnTo>
                <a:lnTo>
                  <a:pt x="0" y="2093741"/>
                </a:lnTo>
                <a:lnTo>
                  <a:pt x="0" y="0"/>
                </a:lnTo>
                <a:close/>
              </a:path>
            </a:pathLst>
          </a:custGeom>
          <a:blipFill>
            <a:blip r:embed="rId6" cstate="print"/>
            <a:stretch>
              <a:fillRect/>
            </a:stretch>
          </a:blipFill>
        </p:spPr>
      </p:sp>
      <p:grpSp>
        <p:nvGrpSpPr>
          <p:cNvPr id="8" name="Group 8"/>
          <p:cNvGrpSpPr/>
          <p:nvPr/>
        </p:nvGrpSpPr>
        <p:grpSpPr>
          <a:xfrm>
            <a:off x="1028700" y="2602391"/>
            <a:ext cx="4704790" cy="3014897"/>
            <a:chOff x="0" y="0"/>
            <a:chExt cx="6273053" cy="4019863"/>
          </a:xfrm>
        </p:grpSpPr>
        <p:sp>
          <p:nvSpPr>
            <p:cNvPr id="9" name="TextBox 9"/>
            <p:cNvSpPr txBox="1"/>
            <p:nvPr/>
          </p:nvSpPr>
          <p:spPr>
            <a:xfrm>
              <a:off x="0" y="-9525"/>
              <a:ext cx="6273053" cy="2854325"/>
            </a:xfrm>
            <a:prstGeom prst="rect">
              <a:avLst/>
            </a:prstGeom>
          </p:spPr>
          <p:txBody>
            <a:bodyPr lIns="0" tIns="0" rIns="0" bIns="0" rtlCol="0" anchor="t">
              <a:spAutoFit/>
            </a:bodyPr>
            <a:lstStyle/>
            <a:p>
              <a:pPr algn="l">
                <a:lnSpc>
                  <a:spcPts val="8400"/>
                </a:lnSpc>
              </a:pPr>
              <a:r>
                <a:rPr lang="en-US" sz="7000">
                  <a:solidFill>
                    <a:srgbClr val="01003B"/>
                  </a:solidFill>
                  <a:latin typeface="Be Vietnam Ultra-Bold"/>
                </a:rPr>
                <a:t>Teacher Dashboard</a:t>
              </a:r>
            </a:p>
          </p:txBody>
        </p:sp>
        <p:sp>
          <p:nvSpPr>
            <p:cNvPr id="10" name="TextBox 10"/>
            <p:cNvSpPr txBox="1"/>
            <p:nvPr/>
          </p:nvSpPr>
          <p:spPr>
            <a:xfrm>
              <a:off x="0" y="3397140"/>
              <a:ext cx="5679936" cy="622723"/>
            </a:xfrm>
            <a:prstGeom prst="rect">
              <a:avLst/>
            </a:prstGeom>
          </p:spPr>
          <p:txBody>
            <a:bodyPr lIns="0" tIns="0" rIns="0" bIns="0" rtlCol="0" anchor="t">
              <a:spAutoFit/>
            </a:bodyPr>
            <a:lstStyle/>
            <a:p>
              <a:pPr algn="l">
                <a:lnSpc>
                  <a:spcPts val="3920"/>
                </a:lnSpc>
              </a:pPr>
              <a:endParaRPr/>
            </a:p>
          </p:txBody>
        </p:sp>
      </p:grpSp>
      <p:sp>
        <p:nvSpPr>
          <p:cNvPr id="11" name="TextBox 11"/>
          <p:cNvSpPr txBox="1"/>
          <p:nvPr/>
        </p:nvSpPr>
        <p:spPr>
          <a:xfrm>
            <a:off x="1823005" y="8677910"/>
            <a:ext cx="3278783" cy="580390"/>
          </a:xfrm>
          <a:prstGeom prst="rect">
            <a:avLst/>
          </a:prstGeom>
        </p:spPr>
        <p:txBody>
          <a:bodyPr lIns="0" tIns="0" rIns="0" bIns="0" rtlCol="0" anchor="t">
            <a:spAutoFit/>
          </a:bodyPr>
          <a:lstStyle/>
          <a:p>
            <a:pPr algn="ctr">
              <a:lnSpc>
                <a:spcPts val="4759"/>
              </a:lnSpc>
            </a:pPr>
            <a:r>
              <a:rPr lang="en-US" sz="3399">
                <a:solidFill>
                  <a:srgbClr val="01003B"/>
                </a:solidFill>
                <a:latin typeface="Canva Sans"/>
              </a:rPr>
              <a:t>Notice Creation</a:t>
            </a:r>
          </a:p>
        </p:txBody>
      </p:sp>
      <p:sp>
        <p:nvSpPr>
          <p:cNvPr id="12" name="TextBox 12"/>
          <p:cNvSpPr txBox="1"/>
          <p:nvPr/>
        </p:nvSpPr>
        <p:spPr>
          <a:xfrm>
            <a:off x="9651915" y="2078088"/>
            <a:ext cx="4923002" cy="887095"/>
          </a:xfrm>
          <a:prstGeom prst="rect">
            <a:avLst/>
          </a:prstGeom>
        </p:spPr>
        <p:txBody>
          <a:bodyPr lIns="0" tIns="0" rIns="0" bIns="0" rtlCol="0" anchor="t">
            <a:spAutoFit/>
          </a:bodyPr>
          <a:lstStyle/>
          <a:p>
            <a:pPr algn="ctr">
              <a:lnSpc>
                <a:spcPts val="7279"/>
              </a:lnSpc>
            </a:pPr>
            <a:r>
              <a:rPr lang="en-US" sz="5199">
                <a:solidFill>
                  <a:srgbClr val="01003B"/>
                </a:solidFill>
                <a:latin typeface="Canva Sans Bold"/>
              </a:rPr>
              <a:t>Notice Board</a:t>
            </a:r>
          </a:p>
        </p:txBody>
      </p:sp>
      <p:sp>
        <p:nvSpPr>
          <p:cNvPr id="13" name="TextBox 13"/>
          <p:cNvSpPr txBox="1"/>
          <p:nvPr/>
        </p:nvSpPr>
        <p:spPr>
          <a:xfrm>
            <a:off x="7531542" y="5126116"/>
            <a:ext cx="6328073" cy="3658870"/>
          </a:xfrm>
          <a:prstGeom prst="rect">
            <a:avLst/>
          </a:prstGeom>
        </p:spPr>
        <p:txBody>
          <a:bodyPr lIns="0" tIns="0" rIns="0" bIns="0" rtlCol="0" anchor="t">
            <a:spAutoFit/>
          </a:bodyPr>
          <a:lstStyle/>
          <a:p>
            <a:pPr algn="ctr">
              <a:lnSpc>
                <a:spcPts val="7279"/>
              </a:lnSpc>
            </a:pPr>
            <a:r>
              <a:rPr lang="en-US" sz="5199">
                <a:solidFill>
                  <a:srgbClr val="01003B"/>
                </a:solidFill>
                <a:latin typeface="Canva Sans Bold"/>
              </a:rPr>
              <a:t>When You Click The</a:t>
            </a:r>
          </a:p>
          <a:p>
            <a:pPr algn="ctr">
              <a:lnSpc>
                <a:spcPts val="7279"/>
              </a:lnSpc>
            </a:pPr>
            <a:r>
              <a:rPr lang="en-US" sz="5199">
                <a:solidFill>
                  <a:srgbClr val="01003B"/>
                </a:solidFill>
                <a:latin typeface="Canva Sans Bold"/>
              </a:rPr>
              <a:t>Push It can send </a:t>
            </a:r>
          </a:p>
          <a:p>
            <a:pPr algn="ctr">
              <a:lnSpc>
                <a:spcPts val="7279"/>
              </a:lnSpc>
            </a:pPr>
            <a:r>
              <a:rPr lang="en-US" sz="5199">
                <a:solidFill>
                  <a:srgbClr val="01003B"/>
                </a:solidFill>
                <a:latin typeface="Canva Sans Bold"/>
              </a:rPr>
              <a:t>notification </a:t>
            </a:r>
          </a:p>
          <a:p>
            <a:pPr algn="ctr">
              <a:lnSpc>
                <a:spcPts val="7279"/>
              </a:lnSpc>
            </a:pPr>
            <a:r>
              <a:rPr lang="en-US" sz="5199">
                <a:solidFill>
                  <a:srgbClr val="01003B"/>
                </a:solidFill>
                <a:latin typeface="Canva Sans Bold"/>
              </a:rPr>
              <a:t> of all device</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grpSp>
        <p:nvGrpSpPr>
          <p:cNvPr id="2" name="Group 2"/>
          <p:cNvGrpSpPr/>
          <p:nvPr/>
        </p:nvGrpSpPr>
        <p:grpSpPr>
          <a:xfrm>
            <a:off x="1028700" y="788682"/>
            <a:ext cx="5817545" cy="729381"/>
            <a:chOff x="0" y="0"/>
            <a:chExt cx="7756726" cy="972509"/>
          </a:xfrm>
        </p:grpSpPr>
        <p:sp>
          <p:nvSpPr>
            <p:cNvPr id="3" name="TextBox 3"/>
            <p:cNvSpPr txBox="1"/>
            <p:nvPr/>
          </p:nvSpPr>
          <p:spPr>
            <a:xfrm>
              <a:off x="1308365" y="96517"/>
              <a:ext cx="6448362" cy="722128"/>
            </a:xfrm>
            <a:prstGeom prst="rect">
              <a:avLst/>
            </a:prstGeom>
          </p:spPr>
          <p:txBody>
            <a:bodyPr lIns="0" tIns="0" rIns="0" bIns="0" rtlCol="0" anchor="t">
              <a:spAutoFit/>
            </a:bodyPr>
            <a:lstStyle/>
            <a:p>
              <a:pPr algn="l">
                <a:lnSpc>
                  <a:spcPts val="4593"/>
                </a:lnSpc>
                <a:spcBef>
                  <a:spcPct val="0"/>
                </a:spcBef>
              </a:pPr>
              <a:r>
                <a:rPr lang="en-US" sz="3280">
                  <a:solidFill>
                    <a:srgbClr val="01003B"/>
                  </a:solidFill>
                  <a:latin typeface="IBM Plex Sans Bold"/>
                </a:rPr>
                <a:t>Nubps</a:t>
              </a:r>
            </a:p>
          </p:txBody>
        </p:sp>
        <p:sp>
          <p:nvSpPr>
            <p:cNvPr id="4" name="Freeform 4"/>
            <p:cNvSpPr/>
            <p:nvPr/>
          </p:nvSpPr>
          <p:spPr>
            <a:xfrm>
              <a:off x="0" y="0"/>
              <a:ext cx="944217" cy="972509"/>
            </a:xfrm>
            <a:custGeom>
              <a:avLst/>
              <a:gdLst/>
              <a:ahLst/>
              <a:cxnLst/>
              <a:rect l="l" t="t" r="r" b="b"/>
              <a:pathLst>
                <a:path w="944217" h="972509">
                  <a:moveTo>
                    <a:pt x="0" y="0"/>
                  </a:moveTo>
                  <a:lnTo>
                    <a:pt x="944217" y="0"/>
                  </a:lnTo>
                  <a:lnTo>
                    <a:pt x="944217" y="972509"/>
                  </a:lnTo>
                  <a:lnTo>
                    <a:pt x="0" y="972509"/>
                  </a:lnTo>
                  <a:lnTo>
                    <a:pt x="0" y="0"/>
                  </a:lnTo>
                  <a:close/>
                </a:path>
              </a:pathLst>
            </a:custGeom>
            <a:blipFill>
              <a:blip r:embed="rId2" cstate="print">
                <a:extLst>
                  <a:ext uri="{96DAC541-7B7A-43D3-8B79-37D633B846F1}">
                    <asvg:svgBlip xmlns:asvg="http://schemas.microsoft.com/office/drawing/2016/SVG/main" xmlns="" r:embed="rId3"/>
                  </a:ext>
                </a:extLst>
              </a:blip>
              <a:stretch>
                <a:fillRect/>
              </a:stretch>
            </a:blipFill>
          </p:spPr>
        </p:sp>
      </p:grpSp>
      <p:sp>
        <p:nvSpPr>
          <p:cNvPr id="5" name="Freeform 5"/>
          <p:cNvSpPr/>
          <p:nvPr/>
        </p:nvSpPr>
        <p:spPr>
          <a:xfrm>
            <a:off x="7362045" y="788682"/>
            <a:ext cx="7949059" cy="3548466"/>
          </a:xfrm>
          <a:custGeom>
            <a:avLst/>
            <a:gdLst/>
            <a:ahLst/>
            <a:cxnLst/>
            <a:rect l="l" t="t" r="r" b="b"/>
            <a:pathLst>
              <a:path w="7949059" h="3548466">
                <a:moveTo>
                  <a:pt x="0" y="0"/>
                </a:moveTo>
                <a:lnTo>
                  <a:pt x="7949060" y="0"/>
                </a:lnTo>
                <a:lnTo>
                  <a:pt x="7949060" y="3548466"/>
                </a:lnTo>
                <a:lnTo>
                  <a:pt x="0" y="3548466"/>
                </a:lnTo>
                <a:lnTo>
                  <a:pt x="0" y="0"/>
                </a:lnTo>
                <a:close/>
              </a:path>
            </a:pathLst>
          </a:custGeom>
          <a:blipFill>
            <a:blip r:embed="rId4" cstate="print"/>
            <a:stretch>
              <a:fillRect t="-18941" r="-1951" b="-9525"/>
            </a:stretch>
          </a:blipFill>
        </p:spPr>
      </p:sp>
      <p:sp>
        <p:nvSpPr>
          <p:cNvPr id="6" name="Freeform 6"/>
          <p:cNvSpPr/>
          <p:nvPr/>
        </p:nvSpPr>
        <p:spPr>
          <a:xfrm>
            <a:off x="1915998" y="5143500"/>
            <a:ext cx="4180124" cy="3722218"/>
          </a:xfrm>
          <a:custGeom>
            <a:avLst/>
            <a:gdLst/>
            <a:ahLst/>
            <a:cxnLst/>
            <a:rect l="l" t="t" r="r" b="b"/>
            <a:pathLst>
              <a:path w="4180124" h="3722218">
                <a:moveTo>
                  <a:pt x="0" y="0"/>
                </a:moveTo>
                <a:lnTo>
                  <a:pt x="4180123" y="0"/>
                </a:lnTo>
                <a:lnTo>
                  <a:pt x="4180123" y="3722218"/>
                </a:lnTo>
                <a:lnTo>
                  <a:pt x="0" y="3722218"/>
                </a:lnTo>
                <a:lnTo>
                  <a:pt x="0" y="0"/>
                </a:lnTo>
                <a:close/>
              </a:path>
            </a:pathLst>
          </a:custGeom>
          <a:blipFill>
            <a:blip r:embed="rId5" cstate="print"/>
            <a:stretch>
              <a:fillRect l="-46595" t="-21470" r="-60270" b="-9206"/>
            </a:stretch>
          </a:blipFill>
        </p:spPr>
      </p:sp>
      <p:sp>
        <p:nvSpPr>
          <p:cNvPr id="7" name="Freeform 7"/>
          <p:cNvSpPr/>
          <p:nvPr/>
        </p:nvSpPr>
        <p:spPr>
          <a:xfrm>
            <a:off x="6429704" y="5143500"/>
            <a:ext cx="4984441" cy="3722218"/>
          </a:xfrm>
          <a:custGeom>
            <a:avLst/>
            <a:gdLst/>
            <a:ahLst/>
            <a:cxnLst/>
            <a:rect l="l" t="t" r="r" b="b"/>
            <a:pathLst>
              <a:path w="4984441" h="3722218">
                <a:moveTo>
                  <a:pt x="0" y="0"/>
                </a:moveTo>
                <a:lnTo>
                  <a:pt x="4984441" y="0"/>
                </a:lnTo>
                <a:lnTo>
                  <a:pt x="4984441" y="3722218"/>
                </a:lnTo>
                <a:lnTo>
                  <a:pt x="0" y="3722218"/>
                </a:lnTo>
                <a:lnTo>
                  <a:pt x="0" y="0"/>
                </a:lnTo>
                <a:close/>
              </a:path>
            </a:pathLst>
          </a:custGeom>
          <a:blipFill>
            <a:blip r:embed="rId6" cstate="print"/>
            <a:stretch>
              <a:fillRect/>
            </a:stretch>
          </a:blipFill>
        </p:spPr>
      </p:sp>
      <p:sp>
        <p:nvSpPr>
          <p:cNvPr id="8" name="Freeform 8"/>
          <p:cNvSpPr/>
          <p:nvPr/>
        </p:nvSpPr>
        <p:spPr>
          <a:xfrm>
            <a:off x="11747520" y="5299564"/>
            <a:ext cx="5381757" cy="3725150"/>
          </a:xfrm>
          <a:custGeom>
            <a:avLst/>
            <a:gdLst/>
            <a:ahLst/>
            <a:cxnLst/>
            <a:rect l="l" t="t" r="r" b="b"/>
            <a:pathLst>
              <a:path w="5381757" h="3725150">
                <a:moveTo>
                  <a:pt x="0" y="0"/>
                </a:moveTo>
                <a:lnTo>
                  <a:pt x="5381757" y="0"/>
                </a:lnTo>
                <a:lnTo>
                  <a:pt x="5381757" y="3725151"/>
                </a:lnTo>
                <a:lnTo>
                  <a:pt x="0" y="3725151"/>
                </a:lnTo>
                <a:lnTo>
                  <a:pt x="0" y="0"/>
                </a:lnTo>
                <a:close/>
              </a:path>
            </a:pathLst>
          </a:custGeom>
          <a:blipFill>
            <a:blip r:embed="rId7" cstate="print"/>
            <a:stretch>
              <a:fillRect/>
            </a:stretch>
          </a:blipFill>
        </p:spPr>
      </p:sp>
      <p:grpSp>
        <p:nvGrpSpPr>
          <p:cNvPr id="9" name="Group 9"/>
          <p:cNvGrpSpPr/>
          <p:nvPr/>
        </p:nvGrpSpPr>
        <p:grpSpPr>
          <a:xfrm>
            <a:off x="1028700" y="2602391"/>
            <a:ext cx="4704790" cy="3014897"/>
            <a:chOff x="0" y="0"/>
            <a:chExt cx="6273053" cy="4019863"/>
          </a:xfrm>
        </p:grpSpPr>
        <p:sp>
          <p:nvSpPr>
            <p:cNvPr id="10" name="TextBox 10"/>
            <p:cNvSpPr txBox="1"/>
            <p:nvPr/>
          </p:nvSpPr>
          <p:spPr>
            <a:xfrm>
              <a:off x="0" y="-9525"/>
              <a:ext cx="6273053" cy="2854325"/>
            </a:xfrm>
            <a:prstGeom prst="rect">
              <a:avLst/>
            </a:prstGeom>
          </p:spPr>
          <p:txBody>
            <a:bodyPr lIns="0" tIns="0" rIns="0" bIns="0" rtlCol="0" anchor="t">
              <a:spAutoFit/>
            </a:bodyPr>
            <a:lstStyle/>
            <a:p>
              <a:pPr algn="l">
                <a:lnSpc>
                  <a:spcPts val="8400"/>
                </a:lnSpc>
              </a:pPr>
              <a:r>
                <a:rPr lang="en-US" sz="7000">
                  <a:solidFill>
                    <a:srgbClr val="01003B"/>
                  </a:solidFill>
                  <a:latin typeface="Be Vietnam Ultra-Bold"/>
                </a:rPr>
                <a:t>Teacher Dashboard</a:t>
              </a:r>
            </a:p>
          </p:txBody>
        </p:sp>
        <p:sp>
          <p:nvSpPr>
            <p:cNvPr id="11" name="TextBox 11"/>
            <p:cNvSpPr txBox="1"/>
            <p:nvPr/>
          </p:nvSpPr>
          <p:spPr>
            <a:xfrm>
              <a:off x="0" y="3397140"/>
              <a:ext cx="5679936" cy="622723"/>
            </a:xfrm>
            <a:prstGeom prst="rect">
              <a:avLst/>
            </a:prstGeom>
          </p:spPr>
          <p:txBody>
            <a:bodyPr lIns="0" tIns="0" rIns="0" bIns="0" rtlCol="0" anchor="t">
              <a:spAutoFit/>
            </a:bodyPr>
            <a:lstStyle/>
            <a:p>
              <a:pPr algn="l">
                <a:lnSpc>
                  <a:spcPts val="3920"/>
                </a:lnSpc>
              </a:pPr>
              <a:endParaRPr/>
            </a:p>
          </p:txBody>
        </p:sp>
      </p:grpSp>
      <p:sp>
        <p:nvSpPr>
          <p:cNvPr id="12" name="TextBox 12"/>
          <p:cNvSpPr txBox="1"/>
          <p:nvPr/>
        </p:nvSpPr>
        <p:spPr>
          <a:xfrm>
            <a:off x="7362045" y="4530581"/>
            <a:ext cx="8104200" cy="521334"/>
          </a:xfrm>
          <a:prstGeom prst="rect">
            <a:avLst/>
          </a:prstGeom>
        </p:spPr>
        <p:txBody>
          <a:bodyPr lIns="0" tIns="0" rIns="0" bIns="0" rtlCol="0" anchor="t">
            <a:spAutoFit/>
          </a:bodyPr>
          <a:lstStyle/>
          <a:p>
            <a:pPr algn="ctr">
              <a:lnSpc>
                <a:spcPts val="4340"/>
              </a:lnSpc>
            </a:pPr>
            <a:r>
              <a:rPr lang="en-US" sz="3100">
                <a:solidFill>
                  <a:srgbClr val="01003B"/>
                </a:solidFill>
                <a:latin typeface="Canva Sans Bold"/>
              </a:rPr>
              <a:t>Group Manager</a:t>
            </a:r>
          </a:p>
        </p:txBody>
      </p:sp>
      <p:sp>
        <p:nvSpPr>
          <p:cNvPr id="13" name="TextBox 13"/>
          <p:cNvSpPr txBox="1"/>
          <p:nvPr/>
        </p:nvSpPr>
        <p:spPr>
          <a:xfrm>
            <a:off x="1915998" y="8934767"/>
            <a:ext cx="4042949" cy="580390"/>
          </a:xfrm>
          <a:prstGeom prst="rect">
            <a:avLst/>
          </a:prstGeom>
        </p:spPr>
        <p:txBody>
          <a:bodyPr lIns="0" tIns="0" rIns="0" bIns="0" rtlCol="0" anchor="t">
            <a:spAutoFit/>
          </a:bodyPr>
          <a:lstStyle/>
          <a:p>
            <a:pPr algn="ctr">
              <a:lnSpc>
                <a:spcPts val="4759"/>
              </a:lnSpc>
            </a:pPr>
            <a:r>
              <a:rPr lang="en-US" sz="3399">
                <a:solidFill>
                  <a:srgbClr val="01003B"/>
                </a:solidFill>
                <a:latin typeface="Canva Sans"/>
              </a:rPr>
              <a:t>Approval Group</a:t>
            </a:r>
          </a:p>
        </p:txBody>
      </p:sp>
      <p:sp>
        <p:nvSpPr>
          <p:cNvPr id="14" name="TextBox 14"/>
          <p:cNvSpPr txBox="1"/>
          <p:nvPr/>
        </p:nvSpPr>
        <p:spPr>
          <a:xfrm>
            <a:off x="6404411" y="8958040"/>
            <a:ext cx="4932164" cy="580390"/>
          </a:xfrm>
          <a:prstGeom prst="rect">
            <a:avLst/>
          </a:prstGeom>
        </p:spPr>
        <p:txBody>
          <a:bodyPr lIns="0" tIns="0" rIns="0" bIns="0" rtlCol="0" anchor="t">
            <a:spAutoFit/>
          </a:bodyPr>
          <a:lstStyle/>
          <a:p>
            <a:pPr algn="ctr">
              <a:lnSpc>
                <a:spcPts val="4759"/>
              </a:lnSpc>
            </a:pPr>
            <a:r>
              <a:rPr lang="en-US" sz="3399">
                <a:solidFill>
                  <a:srgbClr val="01003B"/>
                </a:solidFill>
                <a:latin typeface="Canva Sans"/>
              </a:rPr>
              <a:t>Approval Group Project</a:t>
            </a:r>
          </a:p>
        </p:txBody>
      </p:sp>
      <p:sp>
        <p:nvSpPr>
          <p:cNvPr id="15" name="TextBox 15"/>
          <p:cNvSpPr txBox="1"/>
          <p:nvPr/>
        </p:nvSpPr>
        <p:spPr>
          <a:xfrm>
            <a:off x="12953425" y="8958040"/>
            <a:ext cx="3517801" cy="580390"/>
          </a:xfrm>
          <a:prstGeom prst="rect">
            <a:avLst/>
          </a:prstGeom>
        </p:spPr>
        <p:txBody>
          <a:bodyPr lIns="0" tIns="0" rIns="0" bIns="0" rtlCol="0" anchor="t">
            <a:spAutoFit/>
          </a:bodyPr>
          <a:lstStyle/>
          <a:p>
            <a:pPr algn="ctr">
              <a:lnSpc>
                <a:spcPts val="4759"/>
              </a:lnSpc>
            </a:pPr>
            <a:r>
              <a:rPr lang="en-US" sz="3399">
                <a:solidFill>
                  <a:srgbClr val="01003B"/>
                </a:solidFill>
                <a:latin typeface="Canva Sans"/>
              </a:rPr>
              <a:t>Project Approval</a:t>
            </a: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grpSp>
        <p:nvGrpSpPr>
          <p:cNvPr id="2" name="Group 2"/>
          <p:cNvGrpSpPr/>
          <p:nvPr/>
        </p:nvGrpSpPr>
        <p:grpSpPr>
          <a:xfrm>
            <a:off x="1028700" y="788682"/>
            <a:ext cx="5817545" cy="729381"/>
            <a:chOff x="0" y="0"/>
            <a:chExt cx="7756726" cy="972509"/>
          </a:xfrm>
        </p:grpSpPr>
        <p:sp>
          <p:nvSpPr>
            <p:cNvPr id="3" name="TextBox 3"/>
            <p:cNvSpPr txBox="1"/>
            <p:nvPr/>
          </p:nvSpPr>
          <p:spPr>
            <a:xfrm>
              <a:off x="1308365" y="96517"/>
              <a:ext cx="6448362" cy="722128"/>
            </a:xfrm>
            <a:prstGeom prst="rect">
              <a:avLst/>
            </a:prstGeom>
          </p:spPr>
          <p:txBody>
            <a:bodyPr lIns="0" tIns="0" rIns="0" bIns="0" rtlCol="0" anchor="t">
              <a:spAutoFit/>
            </a:bodyPr>
            <a:lstStyle/>
            <a:p>
              <a:pPr algn="l">
                <a:lnSpc>
                  <a:spcPts val="4593"/>
                </a:lnSpc>
                <a:spcBef>
                  <a:spcPct val="0"/>
                </a:spcBef>
              </a:pPr>
              <a:r>
                <a:rPr lang="en-US" sz="3280">
                  <a:solidFill>
                    <a:srgbClr val="01003B"/>
                  </a:solidFill>
                  <a:latin typeface="IBM Plex Sans Bold"/>
                </a:rPr>
                <a:t>Nubps</a:t>
              </a:r>
            </a:p>
          </p:txBody>
        </p:sp>
        <p:sp>
          <p:nvSpPr>
            <p:cNvPr id="4" name="Freeform 4"/>
            <p:cNvSpPr/>
            <p:nvPr/>
          </p:nvSpPr>
          <p:spPr>
            <a:xfrm>
              <a:off x="0" y="0"/>
              <a:ext cx="944217" cy="972509"/>
            </a:xfrm>
            <a:custGeom>
              <a:avLst/>
              <a:gdLst/>
              <a:ahLst/>
              <a:cxnLst/>
              <a:rect l="l" t="t" r="r" b="b"/>
              <a:pathLst>
                <a:path w="944217" h="972509">
                  <a:moveTo>
                    <a:pt x="0" y="0"/>
                  </a:moveTo>
                  <a:lnTo>
                    <a:pt x="944217" y="0"/>
                  </a:lnTo>
                  <a:lnTo>
                    <a:pt x="944217" y="972509"/>
                  </a:lnTo>
                  <a:lnTo>
                    <a:pt x="0" y="972509"/>
                  </a:lnTo>
                  <a:lnTo>
                    <a:pt x="0" y="0"/>
                  </a:lnTo>
                  <a:close/>
                </a:path>
              </a:pathLst>
            </a:custGeom>
            <a:blipFill>
              <a:blip r:embed="rId2" cstate="print">
                <a:extLst>
                  <a:ext uri="{96DAC541-7B7A-43D3-8B79-37D633B846F1}">
                    <asvg:svgBlip xmlns:asvg="http://schemas.microsoft.com/office/drawing/2016/SVG/main" xmlns="" r:embed="rId3"/>
                  </a:ext>
                </a:extLst>
              </a:blip>
              <a:stretch>
                <a:fillRect/>
              </a:stretch>
            </a:blipFill>
          </p:spPr>
        </p:sp>
      </p:grpSp>
      <p:sp>
        <p:nvSpPr>
          <p:cNvPr id="5" name="Freeform 5"/>
          <p:cNvSpPr/>
          <p:nvPr/>
        </p:nvSpPr>
        <p:spPr>
          <a:xfrm>
            <a:off x="6087474" y="1780043"/>
            <a:ext cx="10629161" cy="5978903"/>
          </a:xfrm>
          <a:custGeom>
            <a:avLst/>
            <a:gdLst/>
            <a:ahLst/>
            <a:cxnLst/>
            <a:rect l="l" t="t" r="r" b="b"/>
            <a:pathLst>
              <a:path w="10629161" h="5978903">
                <a:moveTo>
                  <a:pt x="0" y="0"/>
                </a:moveTo>
                <a:lnTo>
                  <a:pt x="10629161" y="0"/>
                </a:lnTo>
                <a:lnTo>
                  <a:pt x="10629161" y="5978903"/>
                </a:lnTo>
                <a:lnTo>
                  <a:pt x="0" y="5978903"/>
                </a:lnTo>
                <a:lnTo>
                  <a:pt x="0" y="0"/>
                </a:lnTo>
                <a:close/>
              </a:path>
            </a:pathLst>
          </a:custGeom>
          <a:blipFill>
            <a:blip r:embed="rId4" cstate="print"/>
            <a:stretch>
              <a:fillRect/>
            </a:stretch>
          </a:blipFill>
        </p:spPr>
      </p:sp>
      <p:grpSp>
        <p:nvGrpSpPr>
          <p:cNvPr id="6" name="Group 6"/>
          <p:cNvGrpSpPr/>
          <p:nvPr/>
        </p:nvGrpSpPr>
        <p:grpSpPr>
          <a:xfrm>
            <a:off x="1028700" y="2602391"/>
            <a:ext cx="4704790" cy="3014897"/>
            <a:chOff x="0" y="0"/>
            <a:chExt cx="6273053" cy="4019863"/>
          </a:xfrm>
        </p:grpSpPr>
        <p:sp>
          <p:nvSpPr>
            <p:cNvPr id="7" name="TextBox 7"/>
            <p:cNvSpPr txBox="1"/>
            <p:nvPr/>
          </p:nvSpPr>
          <p:spPr>
            <a:xfrm>
              <a:off x="0" y="-9525"/>
              <a:ext cx="6273053" cy="2854325"/>
            </a:xfrm>
            <a:prstGeom prst="rect">
              <a:avLst/>
            </a:prstGeom>
          </p:spPr>
          <p:txBody>
            <a:bodyPr lIns="0" tIns="0" rIns="0" bIns="0" rtlCol="0" anchor="t">
              <a:spAutoFit/>
            </a:bodyPr>
            <a:lstStyle/>
            <a:p>
              <a:pPr algn="l">
                <a:lnSpc>
                  <a:spcPts val="8400"/>
                </a:lnSpc>
              </a:pPr>
              <a:r>
                <a:rPr lang="en-US" sz="7000">
                  <a:solidFill>
                    <a:srgbClr val="01003B"/>
                  </a:solidFill>
                  <a:latin typeface="Be Vietnam Ultra-Bold"/>
                </a:rPr>
                <a:t>Teacher Dashboard</a:t>
              </a:r>
            </a:p>
          </p:txBody>
        </p:sp>
        <p:sp>
          <p:nvSpPr>
            <p:cNvPr id="8" name="TextBox 8"/>
            <p:cNvSpPr txBox="1"/>
            <p:nvPr/>
          </p:nvSpPr>
          <p:spPr>
            <a:xfrm>
              <a:off x="0" y="3397140"/>
              <a:ext cx="5679936" cy="622723"/>
            </a:xfrm>
            <a:prstGeom prst="rect">
              <a:avLst/>
            </a:prstGeom>
          </p:spPr>
          <p:txBody>
            <a:bodyPr lIns="0" tIns="0" rIns="0" bIns="0" rtlCol="0" anchor="t">
              <a:spAutoFit/>
            </a:bodyPr>
            <a:lstStyle/>
            <a:p>
              <a:pPr algn="l">
                <a:lnSpc>
                  <a:spcPts val="3920"/>
                </a:lnSpc>
              </a:pPr>
              <a:endParaRPr/>
            </a:p>
          </p:txBody>
        </p:sp>
      </p:grpSp>
      <p:sp>
        <p:nvSpPr>
          <p:cNvPr id="9" name="TextBox 9"/>
          <p:cNvSpPr txBox="1"/>
          <p:nvPr/>
        </p:nvSpPr>
        <p:spPr>
          <a:xfrm>
            <a:off x="6087474" y="7692271"/>
            <a:ext cx="10629161" cy="580390"/>
          </a:xfrm>
          <a:prstGeom prst="rect">
            <a:avLst/>
          </a:prstGeom>
        </p:spPr>
        <p:txBody>
          <a:bodyPr lIns="0" tIns="0" rIns="0" bIns="0" rtlCol="0" anchor="t">
            <a:spAutoFit/>
          </a:bodyPr>
          <a:lstStyle/>
          <a:p>
            <a:pPr algn="ctr">
              <a:lnSpc>
                <a:spcPts val="4759"/>
              </a:lnSpc>
            </a:pPr>
            <a:r>
              <a:rPr lang="en-US" sz="3399">
                <a:solidFill>
                  <a:srgbClr val="01003B"/>
                </a:solidFill>
                <a:latin typeface="Canva Sans"/>
              </a:rPr>
              <a:t>Project Activity And Task</a:t>
            </a: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cstate="print"/>
            <a:stretch>
              <a:fillRect t="-9259" b="-9259"/>
            </a:stretch>
          </a:blipFill>
        </p:spPr>
      </p:sp>
      <p:sp>
        <p:nvSpPr>
          <p:cNvPr id="3" name="Freeform 3"/>
          <p:cNvSpPr/>
          <p:nvPr/>
        </p:nvSpPr>
        <p:spPr>
          <a:xfrm rot="1243913">
            <a:off x="-2770474" y="7366384"/>
            <a:ext cx="13558515" cy="4905717"/>
          </a:xfrm>
          <a:custGeom>
            <a:avLst/>
            <a:gdLst/>
            <a:ahLst/>
            <a:cxnLst/>
            <a:rect l="l" t="t" r="r" b="b"/>
            <a:pathLst>
              <a:path w="13558515" h="4905717">
                <a:moveTo>
                  <a:pt x="0" y="0"/>
                </a:moveTo>
                <a:lnTo>
                  <a:pt x="13558515" y="0"/>
                </a:lnTo>
                <a:lnTo>
                  <a:pt x="13558515" y="4905718"/>
                </a:lnTo>
                <a:lnTo>
                  <a:pt x="0" y="4905718"/>
                </a:lnTo>
                <a:lnTo>
                  <a:pt x="0" y="0"/>
                </a:lnTo>
                <a:close/>
              </a:path>
            </a:pathLst>
          </a:custGeom>
          <a:blipFill>
            <a:blip r:embed="rId3" cstate="print">
              <a:alphaModFix amt="60000"/>
              <a:extLst>
                <a:ext uri="{96DAC541-7B7A-43D3-8B79-37D633B846F1}">
                  <asvg:svgBlip xmlns:asvg="http://schemas.microsoft.com/office/drawing/2016/SVG/main" xmlns="" r:embed="rId4"/>
                </a:ext>
              </a:extLst>
            </a:blip>
            <a:stretch>
              <a:fillRect/>
            </a:stretch>
          </a:blipFill>
        </p:spPr>
      </p:sp>
      <p:grpSp>
        <p:nvGrpSpPr>
          <p:cNvPr id="4" name="Group 4"/>
          <p:cNvGrpSpPr/>
          <p:nvPr/>
        </p:nvGrpSpPr>
        <p:grpSpPr>
          <a:xfrm>
            <a:off x="1028700" y="1028700"/>
            <a:ext cx="4347750" cy="545104"/>
            <a:chOff x="0" y="0"/>
            <a:chExt cx="5797000" cy="726806"/>
          </a:xfrm>
        </p:grpSpPr>
        <p:sp>
          <p:nvSpPr>
            <p:cNvPr id="5" name="TextBox 5"/>
            <p:cNvSpPr txBox="1"/>
            <p:nvPr/>
          </p:nvSpPr>
          <p:spPr>
            <a:xfrm>
              <a:off x="977808" y="67218"/>
              <a:ext cx="4819192" cy="544597"/>
            </a:xfrm>
            <a:prstGeom prst="rect">
              <a:avLst/>
            </a:prstGeom>
          </p:spPr>
          <p:txBody>
            <a:bodyPr lIns="0" tIns="0" rIns="0" bIns="0" rtlCol="0" anchor="t">
              <a:spAutoFit/>
            </a:bodyPr>
            <a:lstStyle/>
            <a:p>
              <a:pPr algn="l">
                <a:lnSpc>
                  <a:spcPts val="3432"/>
                </a:lnSpc>
                <a:spcBef>
                  <a:spcPct val="0"/>
                </a:spcBef>
              </a:pPr>
              <a:r>
                <a:rPr lang="en-US" sz="2451">
                  <a:solidFill>
                    <a:srgbClr val="F8F8F8"/>
                  </a:solidFill>
                  <a:latin typeface="IBM Plex Sans Bold"/>
                </a:rPr>
                <a:t>Nubps</a:t>
              </a:r>
            </a:p>
          </p:txBody>
        </p:sp>
        <p:sp>
          <p:nvSpPr>
            <p:cNvPr id="6" name="Freeform 6"/>
            <p:cNvSpPr/>
            <p:nvPr/>
          </p:nvSpPr>
          <p:spPr>
            <a:xfrm>
              <a:off x="0" y="0"/>
              <a:ext cx="705662" cy="726806"/>
            </a:xfrm>
            <a:custGeom>
              <a:avLst/>
              <a:gdLst/>
              <a:ahLst/>
              <a:cxnLst/>
              <a:rect l="l" t="t" r="r" b="b"/>
              <a:pathLst>
                <a:path w="705662" h="726806">
                  <a:moveTo>
                    <a:pt x="0" y="0"/>
                  </a:moveTo>
                  <a:lnTo>
                    <a:pt x="705662" y="0"/>
                  </a:lnTo>
                  <a:lnTo>
                    <a:pt x="705662" y="726806"/>
                  </a:lnTo>
                  <a:lnTo>
                    <a:pt x="0" y="726806"/>
                  </a:lnTo>
                  <a:lnTo>
                    <a:pt x="0" y="0"/>
                  </a:lnTo>
                  <a:close/>
                </a:path>
              </a:pathLst>
            </a:custGeom>
            <a:blipFill>
              <a:blip r:embed="rId5" cstate="print">
                <a:extLst>
                  <a:ext uri="{96DAC541-7B7A-43D3-8B79-37D633B846F1}">
                    <asvg:svgBlip xmlns:asvg="http://schemas.microsoft.com/office/drawing/2016/SVG/main" xmlns="" r:embed="rId6"/>
                  </a:ext>
                </a:extLst>
              </a:blip>
              <a:stretch>
                <a:fillRect/>
              </a:stretch>
            </a:blipFill>
          </p:spPr>
        </p:sp>
      </p:grpSp>
      <p:sp>
        <p:nvSpPr>
          <p:cNvPr id="7" name="Freeform 7"/>
          <p:cNvSpPr/>
          <p:nvPr/>
        </p:nvSpPr>
        <p:spPr>
          <a:xfrm>
            <a:off x="7421496" y="4067085"/>
            <a:ext cx="8192746" cy="3763546"/>
          </a:xfrm>
          <a:custGeom>
            <a:avLst/>
            <a:gdLst/>
            <a:ahLst/>
            <a:cxnLst/>
            <a:rect l="l" t="t" r="r" b="b"/>
            <a:pathLst>
              <a:path w="8192746" h="3763546">
                <a:moveTo>
                  <a:pt x="0" y="0"/>
                </a:moveTo>
                <a:lnTo>
                  <a:pt x="8192746" y="0"/>
                </a:lnTo>
                <a:lnTo>
                  <a:pt x="8192746" y="3763546"/>
                </a:lnTo>
                <a:lnTo>
                  <a:pt x="0" y="3763546"/>
                </a:lnTo>
                <a:lnTo>
                  <a:pt x="0" y="0"/>
                </a:lnTo>
                <a:close/>
              </a:path>
            </a:pathLst>
          </a:custGeom>
          <a:blipFill>
            <a:blip r:embed="rId7" cstate="print"/>
            <a:stretch>
              <a:fillRect t="-15576" b="-6872"/>
            </a:stretch>
          </a:blipFill>
        </p:spPr>
      </p:sp>
      <p:sp>
        <p:nvSpPr>
          <p:cNvPr id="8" name="Freeform 8"/>
          <p:cNvSpPr/>
          <p:nvPr/>
        </p:nvSpPr>
        <p:spPr>
          <a:xfrm>
            <a:off x="2722299" y="4035521"/>
            <a:ext cx="2105487" cy="4586955"/>
          </a:xfrm>
          <a:custGeom>
            <a:avLst/>
            <a:gdLst/>
            <a:ahLst/>
            <a:cxnLst/>
            <a:rect l="l" t="t" r="r" b="b"/>
            <a:pathLst>
              <a:path w="2105487" h="4586955">
                <a:moveTo>
                  <a:pt x="0" y="0"/>
                </a:moveTo>
                <a:lnTo>
                  <a:pt x="2105488" y="0"/>
                </a:lnTo>
                <a:lnTo>
                  <a:pt x="2105488" y="4586955"/>
                </a:lnTo>
                <a:lnTo>
                  <a:pt x="0" y="4586955"/>
                </a:lnTo>
                <a:lnTo>
                  <a:pt x="0" y="0"/>
                </a:lnTo>
                <a:close/>
              </a:path>
            </a:pathLst>
          </a:custGeom>
          <a:blipFill>
            <a:blip r:embed="rId8" cstate="print"/>
            <a:stretch>
              <a:fillRect/>
            </a:stretch>
          </a:blipFill>
        </p:spPr>
      </p:sp>
      <p:sp>
        <p:nvSpPr>
          <p:cNvPr id="9" name="TextBox 9"/>
          <p:cNvSpPr txBox="1"/>
          <p:nvPr/>
        </p:nvSpPr>
        <p:spPr>
          <a:xfrm>
            <a:off x="1028700" y="2313223"/>
            <a:ext cx="7598174" cy="1076325"/>
          </a:xfrm>
          <a:prstGeom prst="rect">
            <a:avLst/>
          </a:prstGeom>
        </p:spPr>
        <p:txBody>
          <a:bodyPr lIns="0" tIns="0" rIns="0" bIns="0" rtlCol="0" anchor="t">
            <a:spAutoFit/>
          </a:bodyPr>
          <a:lstStyle/>
          <a:p>
            <a:pPr algn="l">
              <a:lnSpc>
                <a:spcPts val="8400"/>
              </a:lnSpc>
            </a:pPr>
            <a:r>
              <a:rPr lang="en-US" sz="7000">
                <a:solidFill>
                  <a:srgbClr val="F8F8F8"/>
                </a:solidFill>
                <a:latin typeface="Be Vietnam Ultra-Bold"/>
              </a:rPr>
              <a:t>Department Head</a:t>
            </a:r>
          </a:p>
        </p:txBody>
      </p:sp>
      <p:sp>
        <p:nvSpPr>
          <p:cNvPr id="10" name="TextBox 10"/>
          <p:cNvSpPr txBox="1"/>
          <p:nvPr/>
        </p:nvSpPr>
        <p:spPr>
          <a:xfrm>
            <a:off x="7421496" y="7735381"/>
            <a:ext cx="8192746" cy="887095"/>
          </a:xfrm>
          <a:prstGeom prst="rect">
            <a:avLst/>
          </a:prstGeom>
        </p:spPr>
        <p:txBody>
          <a:bodyPr lIns="0" tIns="0" rIns="0" bIns="0" rtlCol="0" anchor="t">
            <a:spAutoFit/>
          </a:bodyPr>
          <a:lstStyle/>
          <a:p>
            <a:pPr algn="ctr">
              <a:lnSpc>
                <a:spcPts val="7279"/>
              </a:lnSpc>
            </a:pPr>
            <a:r>
              <a:rPr lang="en-US" sz="5199">
                <a:solidFill>
                  <a:srgbClr val="F8F8F8"/>
                </a:solidFill>
                <a:latin typeface="Canva Sans Bold"/>
              </a:rPr>
              <a:t>Home Page</a:t>
            </a:r>
          </a:p>
        </p:txBody>
      </p:sp>
      <p:sp>
        <p:nvSpPr>
          <p:cNvPr id="11" name="TextBox 11"/>
          <p:cNvSpPr txBox="1"/>
          <p:nvPr/>
        </p:nvSpPr>
        <p:spPr>
          <a:xfrm>
            <a:off x="2835177" y="8677910"/>
            <a:ext cx="1992610" cy="580390"/>
          </a:xfrm>
          <a:prstGeom prst="rect">
            <a:avLst/>
          </a:prstGeom>
        </p:spPr>
        <p:txBody>
          <a:bodyPr lIns="0" tIns="0" rIns="0" bIns="0" rtlCol="0" anchor="t">
            <a:spAutoFit/>
          </a:bodyPr>
          <a:lstStyle/>
          <a:p>
            <a:pPr algn="ctr">
              <a:lnSpc>
                <a:spcPts val="4759"/>
              </a:lnSpc>
            </a:pPr>
            <a:r>
              <a:rPr lang="en-US" sz="3399">
                <a:solidFill>
                  <a:srgbClr val="FFFFFF"/>
                </a:solidFill>
                <a:latin typeface="Canva Sans"/>
              </a:rPr>
              <a:t>Menu Bar</a:t>
            </a: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cstate="print"/>
            <a:stretch>
              <a:fillRect t="-9259" b="-9259"/>
            </a:stretch>
          </a:blipFill>
        </p:spPr>
      </p:sp>
      <p:sp>
        <p:nvSpPr>
          <p:cNvPr id="3" name="Freeform 3"/>
          <p:cNvSpPr/>
          <p:nvPr/>
        </p:nvSpPr>
        <p:spPr>
          <a:xfrm rot="1243913">
            <a:off x="-2770474" y="7366384"/>
            <a:ext cx="13558515" cy="4905717"/>
          </a:xfrm>
          <a:custGeom>
            <a:avLst/>
            <a:gdLst/>
            <a:ahLst/>
            <a:cxnLst/>
            <a:rect l="l" t="t" r="r" b="b"/>
            <a:pathLst>
              <a:path w="13558515" h="4905717">
                <a:moveTo>
                  <a:pt x="0" y="0"/>
                </a:moveTo>
                <a:lnTo>
                  <a:pt x="13558515" y="0"/>
                </a:lnTo>
                <a:lnTo>
                  <a:pt x="13558515" y="4905718"/>
                </a:lnTo>
                <a:lnTo>
                  <a:pt x="0" y="4905718"/>
                </a:lnTo>
                <a:lnTo>
                  <a:pt x="0" y="0"/>
                </a:lnTo>
                <a:close/>
              </a:path>
            </a:pathLst>
          </a:custGeom>
          <a:blipFill>
            <a:blip r:embed="rId3" cstate="print">
              <a:alphaModFix amt="60000"/>
              <a:extLst>
                <a:ext uri="{96DAC541-7B7A-43D3-8B79-37D633B846F1}">
                  <asvg:svgBlip xmlns:asvg="http://schemas.microsoft.com/office/drawing/2016/SVG/main" xmlns="" r:embed="rId4"/>
                </a:ext>
              </a:extLst>
            </a:blip>
            <a:stretch>
              <a:fillRect/>
            </a:stretch>
          </a:blipFill>
        </p:spPr>
      </p:sp>
      <p:grpSp>
        <p:nvGrpSpPr>
          <p:cNvPr id="4" name="Group 4"/>
          <p:cNvGrpSpPr/>
          <p:nvPr/>
        </p:nvGrpSpPr>
        <p:grpSpPr>
          <a:xfrm>
            <a:off x="1028700" y="1028700"/>
            <a:ext cx="4347750" cy="545104"/>
            <a:chOff x="0" y="0"/>
            <a:chExt cx="5797000" cy="726806"/>
          </a:xfrm>
        </p:grpSpPr>
        <p:sp>
          <p:nvSpPr>
            <p:cNvPr id="5" name="TextBox 5"/>
            <p:cNvSpPr txBox="1"/>
            <p:nvPr/>
          </p:nvSpPr>
          <p:spPr>
            <a:xfrm>
              <a:off x="977808" y="67218"/>
              <a:ext cx="4819192" cy="544597"/>
            </a:xfrm>
            <a:prstGeom prst="rect">
              <a:avLst/>
            </a:prstGeom>
          </p:spPr>
          <p:txBody>
            <a:bodyPr lIns="0" tIns="0" rIns="0" bIns="0" rtlCol="0" anchor="t">
              <a:spAutoFit/>
            </a:bodyPr>
            <a:lstStyle/>
            <a:p>
              <a:pPr algn="l">
                <a:lnSpc>
                  <a:spcPts val="3432"/>
                </a:lnSpc>
                <a:spcBef>
                  <a:spcPct val="0"/>
                </a:spcBef>
              </a:pPr>
              <a:r>
                <a:rPr lang="en-US" sz="2451">
                  <a:solidFill>
                    <a:srgbClr val="F8F8F8"/>
                  </a:solidFill>
                  <a:latin typeface="IBM Plex Sans Bold"/>
                </a:rPr>
                <a:t>Nubps</a:t>
              </a:r>
            </a:p>
          </p:txBody>
        </p:sp>
        <p:sp>
          <p:nvSpPr>
            <p:cNvPr id="6" name="Freeform 6"/>
            <p:cNvSpPr/>
            <p:nvPr/>
          </p:nvSpPr>
          <p:spPr>
            <a:xfrm>
              <a:off x="0" y="0"/>
              <a:ext cx="705662" cy="726806"/>
            </a:xfrm>
            <a:custGeom>
              <a:avLst/>
              <a:gdLst/>
              <a:ahLst/>
              <a:cxnLst/>
              <a:rect l="l" t="t" r="r" b="b"/>
              <a:pathLst>
                <a:path w="705662" h="726806">
                  <a:moveTo>
                    <a:pt x="0" y="0"/>
                  </a:moveTo>
                  <a:lnTo>
                    <a:pt x="705662" y="0"/>
                  </a:lnTo>
                  <a:lnTo>
                    <a:pt x="705662" y="726806"/>
                  </a:lnTo>
                  <a:lnTo>
                    <a:pt x="0" y="726806"/>
                  </a:lnTo>
                  <a:lnTo>
                    <a:pt x="0" y="0"/>
                  </a:lnTo>
                  <a:close/>
                </a:path>
              </a:pathLst>
            </a:custGeom>
            <a:blipFill>
              <a:blip r:embed="rId5" cstate="print">
                <a:extLst>
                  <a:ext uri="{96DAC541-7B7A-43D3-8B79-37D633B846F1}">
                    <asvg:svgBlip xmlns:asvg="http://schemas.microsoft.com/office/drawing/2016/SVG/main" xmlns="" r:embed="rId6"/>
                  </a:ext>
                </a:extLst>
              </a:blip>
              <a:stretch>
                <a:fillRect/>
              </a:stretch>
            </a:blipFill>
          </p:spPr>
        </p:sp>
      </p:grpSp>
      <p:sp>
        <p:nvSpPr>
          <p:cNvPr id="7" name="Freeform 7"/>
          <p:cNvSpPr/>
          <p:nvPr/>
        </p:nvSpPr>
        <p:spPr>
          <a:xfrm>
            <a:off x="6400800" y="3695700"/>
            <a:ext cx="7120350" cy="3265537"/>
          </a:xfrm>
          <a:custGeom>
            <a:avLst/>
            <a:gdLst/>
            <a:ahLst/>
            <a:cxnLst/>
            <a:rect l="l" t="t" r="r" b="b"/>
            <a:pathLst>
              <a:path w="9730319" h="4865160">
                <a:moveTo>
                  <a:pt x="0" y="0"/>
                </a:moveTo>
                <a:lnTo>
                  <a:pt x="9730320" y="0"/>
                </a:lnTo>
                <a:lnTo>
                  <a:pt x="9730320" y="4865159"/>
                </a:lnTo>
                <a:lnTo>
                  <a:pt x="0" y="4865159"/>
                </a:lnTo>
                <a:lnTo>
                  <a:pt x="0" y="0"/>
                </a:lnTo>
                <a:close/>
              </a:path>
            </a:pathLst>
          </a:custGeom>
          <a:blipFill>
            <a:blip r:embed="rId7" cstate="print"/>
            <a:stretch>
              <a:fillRect/>
            </a:stretch>
          </a:blipFill>
        </p:spPr>
      </p:sp>
      <p:sp>
        <p:nvSpPr>
          <p:cNvPr id="8" name="TextBox 8"/>
          <p:cNvSpPr txBox="1"/>
          <p:nvPr/>
        </p:nvSpPr>
        <p:spPr>
          <a:xfrm>
            <a:off x="1028700" y="2322748"/>
            <a:ext cx="3562747" cy="500217"/>
          </a:xfrm>
          <a:prstGeom prst="rect">
            <a:avLst/>
          </a:prstGeom>
        </p:spPr>
        <p:txBody>
          <a:bodyPr lIns="0" tIns="0" rIns="0" bIns="0" rtlCol="0" anchor="t">
            <a:spAutoFit/>
          </a:bodyPr>
          <a:lstStyle/>
          <a:p>
            <a:pPr algn="l">
              <a:lnSpc>
                <a:spcPts val="3938"/>
              </a:lnSpc>
            </a:pPr>
            <a:r>
              <a:rPr lang="en-US" sz="3282" dirty="0">
                <a:solidFill>
                  <a:srgbClr val="F8F8F8"/>
                </a:solidFill>
                <a:latin typeface="Be Vietnam Ultra-Bold"/>
              </a:rPr>
              <a:t>Department Head</a:t>
            </a:r>
          </a:p>
        </p:txBody>
      </p:sp>
      <p:sp>
        <p:nvSpPr>
          <p:cNvPr id="9" name="TextBox 9"/>
          <p:cNvSpPr txBox="1"/>
          <p:nvPr/>
        </p:nvSpPr>
        <p:spPr>
          <a:xfrm>
            <a:off x="6297757" y="1507129"/>
            <a:ext cx="7198122" cy="1780540"/>
          </a:xfrm>
          <a:prstGeom prst="rect">
            <a:avLst/>
          </a:prstGeom>
        </p:spPr>
        <p:txBody>
          <a:bodyPr lIns="0" tIns="0" rIns="0" bIns="0" rtlCol="0" anchor="t">
            <a:spAutoFit/>
          </a:bodyPr>
          <a:lstStyle/>
          <a:p>
            <a:pPr algn="ctr">
              <a:lnSpc>
                <a:spcPts val="4759"/>
              </a:lnSpc>
            </a:pPr>
            <a:r>
              <a:rPr lang="en-US" sz="3399">
                <a:solidFill>
                  <a:srgbClr val="F8F8F8"/>
                </a:solidFill>
                <a:latin typeface="Canva Sans"/>
              </a:rPr>
              <a:t>All As Same As Teacher Dashboard</a:t>
            </a:r>
          </a:p>
          <a:p>
            <a:pPr algn="ctr">
              <a:lnSpc>
                <a:spcPts val="4759"/>
              </a:lnSpc>
            </a:pPr>
            <a:r>
              <a:rPr lang="en-US" sz="3399">
                <a:solidFill>
                  <a:srgbClr val="F8F8F8"/>
                </a:solidFill>
                <a:latin typeface="Canva Sans"/>
              </a:rPr>
              <a:t>Different only One things</a:t>
            </a:r>
          </a:p>
          <a:p>
            <a:pPr algn="ctr">
              <a:lnSpc>
                <a:spcPts val="4759"/>
              </a:lnSpc>
            </a:pPr>
            <a:endParaRPr/>
          </a:p>
        </p:txBody>
      </p:sp>
      <p:sp>
        <p:nvSpPr>
          <p:cNvPr id="10" name="TextBox 10"/>
          <p:cNvSpPr txBox="1"/>
          <p:nvPr/>
        </p:nvSpPr>
        <p:spPr>
          <a:xfrm>
            <a:off x="6297757" y="2859051"/>
            <a:ext cx="7198122" cy="771512"/>
          </a:xfrm>
          <a:prstGeom prst="rect">
            <a:avLst/>
          </a:prstGeom>
        </p:spPr>
        <p:txBody>
          <a:bodyPr lIns="0" tIns="0" rIns="0" bIns="0" rtlCol="0" anchor="t">
            <a:spAutoFit/>
          </a:bodyPr>
          <a:lstStyle/>
          <a:p>
            <a:pPr algn="ctr">
              <a:lnSpc>
                <a:spcPts val="6300"/>
              </a:lnSpc>
            </a:pPr>
            <a:r>
              <a:rPr lang="en-US" sz="4500" dirty="0" smtClean="0">
                <a:solidFill>
                  <a:srgbClr val="FFC44D"/>
                </a:solidFill>
                <a:latin typeface="Canva Sans Bold"/>
              </a:rPr>
              <a:t>Faculty Selection</a:t>
            </a:r>
            <a:endParaRPr lang="en-US" sz="4500" dirty="0">
              <a:solidFill>
                <a:srgbClr val="FFC44D"/>
              </a:solidFill>
              <a:latin typeface="Canva Sans Bold"/>
            </a:endParaRPr>
          </a:p>
        </p:txBody>
      </p:sp>
      <p:sp>
        <p:nvSpPr>
          <p:cNvPr id="11" name="TextBox 11"/>
          <p:cNvSpPr txBox="1"/>
          <p:nvPr/>
        </p:nvSpPr>
        <p:spPr>
          <a:xfrm>
            <a:off x="571400" y="4201780"/>
            <a:ext cx="4354073" cy="2380615"/>
          </a:xfrm>
          <a:prstGeom prst="rect">
            <a:avLst/>
          </a:prstGeom>
        </p:spPr>
        <p:txBody>
          <a:bodyPr lIns="0" tIns="0" rIns="0" bIns="0" rtlCol="0" anchor="t">
            <a:spAutoFit/>
          </a:bodyPr>
          <a:lstStyle/>
          <a:p>
            <a:pPr algn="ctr">
              <a:lnSpc>
                <a:spcPts val="4759"/>
              </a:lnSpc>
            </a:pPr>
            <a:r>
              <a:rPr lang="en-US" sz="3399" dirty="0">
                <a:solidFill>
                  <a:srgbClr val="F79630"/>
                </a:solidFill>
                <a:latin typeface="Canva Sans"/>
              </a:rPr>
              <a:t>Department Head Control the </a:t>
            </a:r>
          </a:p>
          <a:p>
            <a:pPr algn="ctr">
              <a:lnSpc>
                <a:spcPts val="4759"/>
              </a:lnSpc>
            </a:pPr>
            <a:r>
              <a:rPr lang="en-US" sz="3399" dirty="0">
                <a:solidFill>
                  <a:srgbClr val="F79630"/>
                </a:solidFill>
                <a:latin typeface="Canva Sans"/>
              </a:rPr>
              <a:t>Faculty member and also student</a:t>
            </a:r>
          </a:p>
        </p:txBody>
      </p:sp>
      <p:pic>
        <p:nvPicPr>
          <p:cNvPr id="2050" name="Picture 2"/>
          <p:cNvPicPr>
            <a:picLocks noChangeAspect="1" noChangeArrowheads="1"/>
          </p:cNvPicPr>
          <p:nvPr/>
        </p:nvPicPr>
        <p:blipFill>
          <a:blip r:embed="rId8" cstate="print"/>
          <a:srcRect/>
          <a:stretch>
            <a:fillRect/>
          </a:stretch>
        </p:blipFill>
        <p:spPr bwMode="auto">
          <a:xfrm>
            <a:off x="9982200" y="7734300"/>
            <a:ext cx="5028000" cy="1524000"/>
          </a:xfrm>
          <a:prstGeom prst="rect">
            <a:avLst/>
          </a:prstGeom>
          <a:noFill/>
          <a:ln w="9525">
            <a:noFill/>
            <a:miter lim="800000"/>
            <a:headEnd/>
            <a:tailEnd/>
          </a:ln>
        </p:spPr>
      </p:pic>
      <p:sp>
        <p:nvSpPr>
          <p:cNvPr id="13" name="TextBox 8"/>
          <p:cNvSpPr txBox="1"/>
          <p:nvPr/>
        </p:nvSpPr>
        <p:spPr>
          <a:xfrm>
            <a:off x="7315200" y="8267700"/>
            <a:ext cx="3562747" cy="500217"/>
          </a:xfrm>
          <a:prstGeom prst="rect">
            <a:avLst/>
          </a:prstGeom>
        </p:spPr>
        <p:txBody>
          <a:bodyPr lIns="0" tIns="0" rIns="0" bIns="0" rtlCol="0" anchor="t">
            <a:spAutoFit/>
          </a:bodyPr>
          <a:lstStyle/>
          <a:p>
            <a:pPr algn="l">
              <a:lnSpc>
                <a:spcPts val="3938"/>
              </a:lnSpc>
            </a:pPr>
            <a:r>
              <a:rPr lang="en-US" sz="3282" dirty="0" smtClean="0">
                <a:solidFill>
                  <a:srgbClr val="F8F8F8"/>
                </a:solidFill>
                <a:latin typeface="Be Vietnam Ultra-Bold"/>
              </a:rPr>
              <a:t>Database</a:t>
            </a:r>
            <a:endParaRPr lang="en-US" sz="3282" dirty="0">
              <a:solidFill>
                <a:srgbClr val="F8F8F8"/>
              </a:solidFill>
              <a:latin typeface="Be Vietnam Ultra-Bold"/>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cstate="print"/>
            <a:stretch>
              <a:fillRect t="-9259" b="-9259"/>
            </a:stretch>
          </a:blipFill>
        </p:spPr>
      </p:sp>
      <p:sp>
        <p:nvSpPr>
          <p:cNvPr id="3" name="Freeform 3"/>
          <p:cNvSpPr/>
          <p:nvPr/>
        </p:nvSpPr>
        <p:spPr>
          <a:xfrm rot="1243913">
            <a:off x="-2770474" y="7366384"/>
            <a:ext cx="13558515" cy="4905717"/>
          </a:xfrm>
          <a:custGeom>
            <a:avLst/>
            <a:gdLst/>
            <a:ahLst/>
            <a:cxnLst/>
            <a:rect l="l" t="t" r="r" b="b"/>
            <a:pathLst>
              <a:path w="13558515" h="4905717">
                <a:moveTo>
                  <a:pt x="0" y="0"/>
                </a:moveTo>
                <a:lnTo>
                  <a:pt x="13558515" y="0"/>
                </a:lnTo>
                <a:lnTo>
                  <a:pt x="13558515" y="4905718"/>
                </a:lnTo>
                <a:lnTo>
                  <a:pt x="0" y="4905718"/>
                </a:lnTo>
                <a:lnTo>
                  <a:pt x="0" y="0"/>
                </a:lnTo>
                <a:close/>
              </a:path>
            </a:pathLst>
          </a:custGeom>
          <a:blipFill>
            <a:blip r:embed="rId3" cstate="print">
              <a:alphaModFix amt="60000"/>
              <a:extLst>
                <a:ext uri="{96DAC541-7B7A-43D3-8B79-37D633B846F1}">
                  <asvg:svgBlip xmlns:asvg="http://schemas.microsoft.com/office/drawing/2016/SVG/main" xmlns="" r:embed="rId4"/>
                </a:ext>
              </a:extLst>
            </a:blip>
            <a:stretch>
              <a:fillRect/>
            </a:stretch>
          </a:blipFill>
        </p:spPr>
      </p:sp>
      <p:grpSp>
        <p:nvGrpSpPr>
          <p:cNvPr id="4" name="Group 4"/>
          <p:cNvGrpSpPr/>
          <p:nvPr/>
        </p:nvGrpSpPr>
        <p:grpSpPr>
          <a:xfrm>
            <a:off x="1028700" y="1028700"/>
            <a:ext cx="4347750" cy="545104"/>
            <a:chOff x="0" y="0"/>
            <a:chExt cx="5797000" cy="726806"/>
          </a:xfrm>
        </p:grpSpPr>
        <p:sp>
          <p:nvSpPr>
            <p:cNvPr id="5" name="TextBox 5"/>
            <p:cNvSpPr txBox="1"/>
            <p:nvPr/>
          </p:nvSpPr>
          <p:spPr>
            <a:xfrm>
              <a:off x="977808" y="67218"/>
              <a:ext cx="4819192" cy="544597"/>
            </a:xfrm>
            <a:prstGeom prst="rect">
              <a:avLst/>
            </a:prstGeom>
          </p:spPr>
          <p:txBody>
            <a:bodyPr lIns="0" tIns="0" rIns="0" bIns="0" rtlCol="0" anchor="t">
              <a:spAutoFit/>
            </a:bodyPr>
            <a:lstStyle/>
            <a:p>
              <a:pPr algn="l">
                <a:lnSpc>
                  <a:spcPts val="3432"/>
                </a:lnSpc>
                <a:spcBef>
                  <a:spcPct val="0"/>
                </a:spcBef>
              </a:pPr>
              <a:r>
                <a:rPr lang="en-US" sz="2451">
                  <a:solidFill>
                    <a:srgbClr val="F8F8F8"/>
                  </a:solidFill>
                  <a:latin typeface="IBM Plex Sans Bold"/>
                </a:rPr>
                <a:t>Nubps</a:t>
              </a:r>
            </a:p>
          </p:txBody>
        </p:sp>
        <p:sp>
          <p:nvSpPr>
            <p:cNvPr id="6" name="Freeform 6"/>
            <p:cNvSpPr/>
            <p:nvPr/>
          </p:nvSpPr>
          <p:spPr>
            <a:xfrm>
              <a:off x="0" y="0"/>
              <a:ext cx="705662" cy="726806"/>
            </a:xfrm>
            <a:custGeom>
              <a:avLst/>
              <a:gdLst/>
              <a:ahLst/>
              <a:cxnLst/>
              <a:rect l="l" t="t" r="r" b="b"/>
              <a:pathLst>
                <a:path w="705662" h="726806">
                  <a:moveTo>
                    <a:pt x="0" y="0"/>
                  </a:moveTo>
                  <a:lnTo>
                    <a:pt x="705662" y="0"/>
                  </a:lnTo>
                  <a:lnTo>
                    <a:pt x="705662" y="726806"/>
                  </a:lnTo>
                  <a:lnTo>
                    <a:pt x="0" y="726806"/>
                  </a:lnTo>
                  <a:lnTo>
                    <a:pt x="0" y="0"/>
                  </a:lnTo>
                  <a:close/>
                </a:path>
              </a:pathLst>
            </a:custGeom>
            <a:blipFill>
              <a:blip r:embed="rId5" cstate="print">
                <a:extLst>
                  <a:ext uri="{96DAC541-7B7A-43D3-8B79-37D633B846F1}">
                    <asvg:svgBlip xmlns:asvg="http://schemas.microsoft.com/office/drawing/2016/SVG/main" xmlns="" r:embed="rId6"/>
                  </a:ext>
                </a:extLst>
              </a:blip>
              <a:stretch>
                <a:fillRect/>
              </a:stretch>
            </a:blipFill>
          </p:spPr>
        </p:sp>
      </p:grpSp>
      <p:sp>
        <p:nvSpPr>
          <p:cNvPr id="7" name="Freeform 7"/>
          <p:cNvSpPr/>
          <p:nvPr/>
        </p:nvSpPr>
        <p:spPr>
          <a:xfrm>
            <a:off x="5945006" y="2322748"/>
            <a:ext cx="11396553" cy="6410561"/>
          </a:xfrm>
          <a:custGeom>
            <a:avLst/>
            <a:gdLst/>
            <a:ahLst/>
            <a:cxnLst/>
            <a:rect l="l" t="t" r="r" b="b"/>
            <a:pathLst>
              <a:path w="11396553" h="6410561">
                <a:moveTo>
                  <a:pt x="0" y="0"/>
                </a:moveTo>
                <a:lnTo>
                  <a:pt x="11396553" y="0"/>
                </a:lnTo>
                <a:lnTo>
                  <a:pt x="11396553" y="6410561"/>
                </a:lnTo>
                <a:lnTo>
                  <a:pt x="0" y="6410561"/>
                </a:lnTo>
                <a:lnTo>
                  <a:pt x="0" y="0"/>
                </a:lnTo>
                <a:close/>
              </a:path>
            </a:pathLst>
          </a:custGeom>
          <a:blipFill>
            <a:blip r:embed="rId7" cstate="print"/>
            <a:stretch>
              <a:fillRect/>
            </a:stretch>
          </a:blipFill>
        </p:spPr>
      </p:sp>
      <p:sp>
        <p:nvSpPr>
          <p:cNvPr id="8" name="TextBox 8"/>
          <p:cNvSpPr txBox="1"/>
          <p:nvPr/>
        </p:nvSpPr>
        <p:spPr>
          <a:xfrm>
            <a:off x="1028700" y="2332273"/>
            <a:ext cx="4532073" cy="1957324"/>
          </a:xfrm>
          <a:prstGeom prst="rect">
            <a:avLst/>
          </a:prstGeom>
        </p:spPr>
        <p:txBody>
          <a:bodyPr lIns="0" tIns="0" rIns="0" bIns="0" rtlCol="0" anchor="t">
            <a:spAutoFit/>
          </a:bodyPr>
          <a:lstStyle/>
          <a:p>
            <a:pPr algn="l">
              <a:lnSpc>
                <a:spcPts val="7743"/>
              </a:lnSpc>
            </a:pPr>
            <a:r>
              <a:rPr lang="en-US" sz="6453">
                <a:solidFill>
                  <a:srgbClr val="F8F8F8"/>
                </a:solidFill>
                <a:latin typeface="Be Vietnam Ultra-Bold"/>
              </a:rPr>
              <a:t>Moderator</a:t>
            </a:r>
          </a:p>
          <a:p>
            <a:pPr algn="l">
              <a:lnSpc>
                <a:spcPts val="7743"/>
              </a:lnSpc>
            </a:pPr>
            <a:r>
              <a:rPr lang="en-US" sz="6453">
                <a:solidFill>
                  <a:srgbClr val="F8F8F8"/>
                </a:solidFill>
                <a:latin typeface="Be Vietnam Ultra-Bold"/>
              </a:rPr>
              <a:t>Dashboard</a:t>
            </a:r>
          </a:p>
        </p:txBody>
      </p:sp>
      <p:sp>
        <p:nvSpPr>
          <p:cNvPr id="9" name="TextBox 9"/>
          <p:cNvSpPr txBox="1"/>
          <p:nvPr/>
        </p:nvSpPr>
        <p:spPr>
          <a:xfrm>
            <a:off x="5945006" y="8638059"/>
            <a:ext cx="11396553" cy="887095"/>
          </a:xfrm>
          <a:prstGeom prst="rect">
            <a:avLst/>
          </a:prstGeom>
        </p:spPr>
        <p:txBody>
          <a:bodyPr lIns="0" tIns="0" rIns="0" bIns="0" rtlCol="0" anchor="t">
            <a:spAutoFit/>
          </a:bodyPr>
          <a:lstStyle/>
          <a:p>
            <a:pPr algn="ctr">
              <a:lnSpc>
                <a:spcPts val="7279"/>
              </a:lnSpc>
            </a:pPr>
            <a:r>
              <a:rPr lang="en-US" sz="5199">
                <a:solidFill>
                  <a:srgbClr val="F8F8F8"/>
                </a:solidFill>
                <a:latin typeface="Canva Sans Bold"/>
              </a:rPr>
              <a:t>Home Page</a:t>
            </a: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cstate="print"/>
            <a:stretch>
              <a:fillRect t="-9259" b="-9259"/>
            </a:stretch>
          </a:blipFill>
        </p:spPr>
      </p:sp>
      <p:sp>
        <p:nvSpPr>
          <p:cNvPr id="3" name="Freeform 3"/>
          <p:cNvSpPr/>
          <p:nvPr/>
        </p:nvSpPr>
        <p:spPr>
          <a:xfrm rot="1243913">
            <a:off x="-2770474" y="7366384"/>
            <a:ext cx="13558515" cy="4905717"/>
          </a:xfrm>
          <a:custGeom>
            <a:avLst/>
            <a:gdLst/>
            <a:ahLst/>
            <a:cxnLst/>
            <a:rect l="l" t="t" r="r" b="b"/>
            <a:pathLst>
              <a:path w="13558515" h="4905717">
                <a:moveTo>
                  <a:pt x="0" y="0"/>
                </a:moveTo>
                <a:lnTo>
                  <a:pt x="13558515" y="0"/>
                </a:lnTo>
                <a:lnTo>
                  <a:pt x="13558515" y="4905718"/>
                </a:lnTo>
                <a:lnTo>
                  <a:pt x="0" y="4905718"/>
                </a:lnTo>
                <a:lnTo>
                  <a:pt x="0" y="0"/>
                </a:lnTo>
                <a:close/>
              </a:path>
            </a:pathLst>
          </a:custGeom>
          <a:blipFill>
            <a:blip r:embed="rId3" cstate="print">
              <a:alphaModFix amt="60000"/>
              <a:extLst>
                <a:ext uri="{96DAC541-7B7A-43D3-8B79-37D633B846F1}">
                  <asvg:svgBlip xmlns:asvg="http://schemas.microsoft.com/office/drawing/2016/SVG/main" xmlns="" r:embed="rId4"/>
                </a:ext>
              </a:extLst>
            </a:blip>
            <a:stretch>
              <a:fillRect/>
            </a:stretch>
          </a:blipFill>
        </p:spPr>
      </p:sp>
      <p:grpSp>
        <p:nvGrpSpPr>
          <p:cNvPr id="4" name="Group 4"/>
          <p:cNvGrpSpPr/>
          <p:nvPr/>
        </p:nvGrpSpPr>
        <p:grpSpPr>
          <a:xfrm>
            <a:off x="1028700" y="1028700"/>
            <a:ext cx="4347750" cy="545104"/>
            <a:chOff x="0" y="0"/>
            <a:chExt cx="5797000" cy="726806"/>
          </a:xfrm>
        </p:grpSpPr>
        <p:sp>
          <p:nvSpPr>
            <p:cNvPr id="5" name="TextBox 5"/>
            <p:cNvSpPr txBox="1"/>
            <p:nvPr/>
          </p:nvSpPr>
          <p:spPr>
            <a:xfrm>
              <a:off x="977808" y="67218"/>
              <a:ext cx="4819192" cy="544597"/>
            </a:xfrm>
            <a:prstGeom prst="rect">
              <a:avLst/>
            </a:prstGeom>
          </p:spPr>
          <p:txBody>
            <a:bodyPr lIns="0" tIns="0" rIns="0" bIns="0" rtlCol="0" anchor="t">
              <a:spAutoFit/>
            </a:bodyPr>
            <a:lstStyle/>
            <a:p>
              <a:pPr algn="l">
                <a:lnSpc>
                  <a:spcPts val="3432"/>
                </a:lnSpc>
                <a:spcBef>
                  <a:spcPct val="0"/>
                </a:spcBef>
              </a:pPr>
              <a:r>
                <a:rPr lang="en-US" sz="2451">
                  <a:solidFill>
                    <a:srgbClr val="F8F8F8"/>
                  </a:solidFill>
                  <a:latin typeface="IBM Plex Sans Bold"/>
                </a:rPr>
                <a:t>Nubps</a:t>
              </a:r>
            </a:p>
          </p:txBody>
        </p:sp>
        <p:sp>
          <p:nvSpPr>
            <p:cNvPr id="6" name="Freeform 6"/>
            <p:cNvSpPr/>
            <p:nvPr/>
          </p:nvSpPr>
          <p:spPr>
            <a:xfrm>
              <a:off x="0" y="0"/>
              <a:ext cx="705662" cy="726806"/>
            </a:xfrm>
            <a:custGeom>
              <a:avLst/>
              <a:gdLst/>
              <a:ahLst/>
              <a:cxnLst/>
              <a:rect l="l" t="t" r="r" b="b"/>
              <a:pathLst>
                <a:path w="705662" h="726806">
                  <a:moveTo>
                    <a:pt x="0" y="0"/>
                  </a:moveTo>
                  <a:lnTo>
                    <a:pt x="705662" y="0"/>
                  </a:lnTo>
                  <a:lnTo>
                    <a:pt x="705662" y="726806"/>
                  </a:lnTo>
                  <a:lnTo>
                    <a:pt x="0" y="726806"/>
                  </a:lnTo>
                  <a:lnTo>
                    <a:pt x="0" y="0"/>
                  </a:lnTo>
                  <a:close/>
                </a:path>
              </a:pathLst>
            </a:custGeom>
            <a:blipFill>
              <a:blip r:embed="rId5" cstate="print">
                <a:extLst>
                  <a:ext uri="{96DAC541-7B7A-43D3-8B79-37D633B846F1}">
                    <asvg:svgBlip xmlns:asvg="http://schemas.microsoft.com/office/drawing/2016/SVG/main" xmlns="" r:embed="rId6"/>
                  </a:ext>
                </a:extLst>
              </a:blip>
              <a:stretch>
                <a:fillRect/>
              </a:stretch>
            </a:blipFill>
          </p:spPr>
        </p:sp>
      </p:grpSp>
      <p:sp>
        <p:nvSpPr>
          <p:cNvPr id="7" name="Freeform 7"/>
          <p:cNvSpPr/>
          <p:nvPr/>
        </p:nvSpPr>
        <p:spPr>
          <a:xfrm>
            <a:off x="6648103" y="1991659"/>
            <a:ext cx="9675994" cy="4178586"/>
          </a:xfrm>
          <a:custGeom>
            <a:avLst/>
            <a:gdLst/>
            <a:ahLst/>
            <a:cxnLst/>
            <a:rect l="l" t="t" r="r" b="b"/>
            <a:pathLst>
              <a:path w="9675994" h="4178586">
                <a:moveTo>
                  <a:pt x="0" y="0"/>
                </a:moveTo>
                <a:lnTo>
                  <a:pt x="9675994" y="0"/>
                </a:lnTo>
                <a:lnTo>
                  <a:pt x="9675994" y="4178586"/>
                </a:lnTo>
                <a:lnTo>
                  <a:pt x="0" y="4178586"/>
                </a:lnTo>
                <a:lnTo>
                  <a:pt x="0" y="0"/>
                </a:lnTo>
                <a:close/>
              </a:path>
            </a:pathLst>
          </a:custGeom>
          <a:blipFill>
            <a:blip r:embed="rId7" cstate="print"/>
            <a:stretch>
              <a:fillRect t="-17287" b="-12965"/>
            </a:stretch>
          </a:blipFill>
        </p:spPr>
      </p:sp>
      <p:sp>
        <p:nvSpPr>
          <p:cNvPr id="8" name="TextBox 8"/>
          <p:cNvSpPr txBox="1"/>
          <p:nvPr/>
        </p:nvSpPr>
        <p:spPr>
          <a:xfrm>
            <a:off x="1028700" y="2332273"/>
            <a:ext cx="4532073" cy="1957324"/>
          </a:xfrm>
          <a:prstGeom prst="rect">
            <a:avLst/>
          </a:prstGeom>
        </p:spPr>
        <p:txBody>
          <a:bodyPr lIns="0" tIns="0" rIns="0" bIns="0" rtlCol="0" anchor="t">
            <a:spAutoFit/>
          </a:bodyPr>
          <a:lstStyle/>
          <a:p>
            <a:pPr algn="l">
              <a:lnSpc>
                <a:spcPts val="7743"/>
              </a:lnSpc>
            </a:pPr>
            <a:r>
              <a:rPr lang="en-US" sz="6453">
                <a:solidFill>
                  <a:srgbClr val="F8F8F8"/>
                </a:solidFill>
                <a:latin typeface="Be Vietnam Ultra-Bold"/>
              </a:rPr>
              <a:t>Moderator</a:t>
            </a:r>
          </a:p>
          <a:p>
            <a:pPr algn="l">
              <a:lnSpc>
                <a:spcPts val="7743"/>
              </a:lnSpc>
            </a:pPr>
            <a:r>
              <a:rPr lang="en-US" sz="6453">
                <a:solidFill>
                  <a:srgbClr val="F8F8F8"/>
                </a:solidFill>
                <a:latin typeface="Be Vietnam Ultra-Bold"/>
              </a:rPr>
              <a:t>Dashboard</a:t>
            </a:r>
          </a:p>
        </p:txBody>
      </p:sp>
      <p:sp>
        <p:nvSpPr>
          <p:cNvPr id="9" name="TextBox 9"/>
          <p:cNvSpPr txBox="1"/>
          <p:nvPr/>
        </p:nvSpPr>
        <p:spPr>
          <a:xfrm>
            <a:off x="6648103" y="6103570"/>
            <a:ext cx="9675994" cy="580390"/>
          </a:xfrm>
          <a:prstGeom prst="rect">
            <a:avLst/>
          </a:prstGeom>
        </p:spPr>
        <p:txBody>
          <a:bodyPr lIns="0" tIns="0" rIns="0" bIns="0" rtlCol="0" anchor="t">
            <a:spAutoFit/>
          </a:bodyPr>
          <a:lstStyle/>
          <a:p>
            <a:pPr algn="ctr">
              <a:lnSpc>
                <a:spcPts val="4759"/>
              </a:lnSpc>
            </a:pPr>
            <a:r>
              <a:rPr lang="en-US" sz="3399">
                <a:solidFill>
                  <a:srgbClr val="F8F8F8"/>
                </a:solidFill>
                <a:latin typeface="Canva Sans"/>
              </a:rPr>
              <a:t>Student Approval</a:t>
            </a:r>
          </a:p>
        </p:txBody>
      </p:sp>
      <p:sp>
        <p:nvSpPr>
          <p:cNvPr id="10" name="TextBox 10"/>
          <p:cNvSpPr txBox="1"/>
          <p:nvPr/>
        </p:nvSpPr>
        <p:spPr>
          <a:xfrm>
            <a:off x="3897246" y="7369760"/>
            <a:ext cx="12426851" cy="1180465"/>
          </a:xfrm>
          <a:prstGeom prst="rect">
            <a:avLst/>
          </a:prstGeom>
        </p:spPr>
        <p:txBody>
          <a:bodyPr lIns="0" tIns="0" rIns="0" bIns="0" rtlCol="0" anchor="t">
            <a:spAutoFit/>
          </a:bodyPr>
          <a:lstStyle/>
          <a:p>
            <a:pPr algn="ctr">
              <a:lnSpc>
                <a:spcPts val="4759"/>
              </a:lnSpc>
            </a:pPr>
            <a:r>
              <a:rPr lang="en-US" sz="3399">
                <a:solidFill>
                  <a:srgbClr val="F8F8F8"/>
                </a:solidFill>
                <a:latin typeface="Canva Sans"/>
              </a:rPr>
              <a:t>If ID match with Institution ID card Then approve otherwise </a:t>
            </a:r>
          </a:p>
          <a:p>
            <a:pPr algn="ctr">
              <a:lnSpc>
                <a:spcPts val="4759"/>
              </a:lnSpc>
            </a:pPr>
            <a:r>
              <a:rPr lang="en-US" sz="3399">
                <a:solidFill>
                  <a:srgbClr val="F8F8F8"/>
                </a:solidFill>
                <a:latin typeface="Canva Sans"/>
              </a:rPr>
              <a:t>reject.</a:t>
            </a: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cstate="print"/>
            <a:stretch>
              <a:fillRect t="-9259" b="-9259"/>
            </a:stretch>
          </a:blipFill>
        </p:spPr>
      </p:sp>
      <p:sp>
        <p:nvSpPr>
          <p:cNvPr id="3" name="Freeform 3"/>
          <p:cNvSpPr/>
          <p:nvPr/>
        </p:nvSpPr>
        <p:spPr>
          <a:xfrm rot="1243913">
            <a:off x="-2770474" y="7366384"/>
            <a:ext cx="13558515" cy="4905717"/>
          </a:xfrm>
          <a:custGeom>
            <a:avLst/>
            <a:gdLst/>
            <a:ahLst/>
            <a:cxnLst/>
            <a:rect l="l" t="t" r="r" b="b"/>
            <a:pathLst>
              <a:path w="13558515" h="4905717">
                <a:moveTo>
                  <a:pt x="0" y="0"/>
                </a:moveTo>
                <a:lnTo>
                  <a:pt x="13558515" y="0"/>
                </a:lnTo>
                <a:lnTo>
                  <a:pt x="13558515" y="4905718"/>
                </a:lnTo>
                <a:lnTo>
                  <a:pt x="0" y="4905718"/>
                </a:lnTo>
                <a:lnTo>
                  <a:pt x="0" y="0"/>
                </a:lnTo>
                <a:close/>
              </a:path>
            </a:pathLst>
          </a:custGeom>
          <a:blipFill>
            <a:blip r:embed="rId3" cstate="print">
              <a:alphaModFix amt="60000"/>
              <a:extLst>
                <a:ext uri="{96DAC541-7B7A-43D3-8B79-37D633B846F1}">
                  <asvg:svgBlip xmlns:asvg="http://schemas.microsoft.com/office/drawing/2016/SVG/main" xmlns="" r:embed="rId4"/>
                </a:ext>
              </a:extLst>
            </a:blip>
            <a:stretch>
              <a:fillRect/>
            </a:stretch>
          </a:blipFill>
        </p:spPr>
      </p:sp>
      <p:grpSp>
        <p:nvGrpSpPr>
          <p:cNvPr id="4" name="Group 4"/>
          <p:cNvGrpSpPr/>
          <p:nvPr/>
        </p:nvGrpSpPr>
        <p:grpSpPr>
          <a:xfrm>
            <a:off x="1028700" y="1028700"/>
            <a:ext cx="4347750" cy="545104"/>
            <a:chOff x="0" y="0"/>
            <a:chExt cx="5797000" cy="726806"/>
          </a:xfrm>
        </p:grpSpPr>
        <p:sp>
          <p:nvSpPr>
            <p:cNvPr id="5" name="TextBox 5"/>
            <p:cNvSpPr txBox="1"/>
            <p:nvPr/>
          </p:nvSpPr>
          <p:spPr>
            <a:xfrm>
              <a:off x="977808" y="67218"/>
              <a:ext cx="4819192" cy="544597"/>
            </a:xfrm>
            <a:prstGeom prst="rect">
              <a:avLst/>
            </a:prstGeom>
          </p:spPr>
          <p:txBody>
            <a:bodyPr lIns="0" tIns="0" rIns="0" bIns="0" rtlCol="0" anchor="t">
              <a:spAutoFit/>
            </a:bodyPr>
            <a:lstStyle/>
            <a:p>
              <a:pPr algn="l">
                <a:lnSpc>
                  <a:spcPts val="3432"/>
                </a:lnSpc>
                <a:spcBef>
                  <a:spcPct val="0"/>
                </a:spcBef>
              </a:pPr>
              <a:r>
                <a:rPr lang="en-US" sz="2451">
                  <a:solidFill>
                    <a:srgbClr val="F8F8F8"/>
                  </a:solidFill>
                  <a:latin typeface="IBM Plex Sans Bold"/>
                </a:rPr>
                <a:t>Nubps</a:t>
              </a:r>
            </a:p>
          </p:txBody>
        </p:sp>
        <p:sp>
          <p:nvSpPr>
            <p:cNvPr id="6" name="Freeform 6"/>
            <p:cNvSpPr/>
            <p:nvPr/>
          </p:nvSpPr>
          <p:spPr>
            <a:xfrm>
              <a:off x="0" y="0"/>
              <a:ext cx="705662" cy="726806"/>
            </a:xfrm>
            <a:custGeom>
              <a:avLst/>
              <a:gdLst/>
              <a:ahLst/>
              <a:cxnLst/>
              <a:rect l="l" t="t" r="r" b="b"/>
              <a:pathLst>
                <a:path w="705662" h="726806">
                  <a:moveTo>
                    <a:pt x="0" y="0"/>
                  </a:moveTo>
                  <a:lnTo>
                    <a:pt x="705662" y="0"/>
                  </a:lnTo>
                  <a:lnTo>
                    <a:pt x="705662" y="726806"/>
                  </a:lnTo>
                  <a:lnTo>
                    <a:pt x="0" y="726806"/>
                  </a:lnTo>
                  <a:lnTo>
                    <a:pt x="0" y="0"/>
                  </a:lnTo>
                  <a:close/>
                </a:path>
              </a:pathLst>
            </a:custGeom>
            <a:blipFill>
              <a:blip r:embed="rId5" cstate="print">
                <a:extLst>
                  <a:ext uri="{96DAC541-7B7A-43D3-8B79-37D633B846F1}">
                    <asvg:svgBlip xmlns:asvg="http://schemas.microsoft.com/office/drawing/2016/SVG/main" xmlns="" r:embed="rId6"/>
                  </a:ext>
                </a:extLst>
              </a:blip>
              <a:stretch>
                <a:fillRect/>
              </a:stretch>
            </a:blipFill>
          </p:spPr>
        </p:sp>
      </p:grpSp>
      <p:sp>
        <p:nvSpPr>
          <p:cNvPr id="7" name="Freeform 7"/>
          <p:cNvSpPr/>
          <p:nvPr/>
        </p:nvSpPr>
        <p:spPr>
          <a:xfrm>
            <a:off x="6629257" y="2994578"/>
            <a:ext cx="6624736" cy="4710277"/>
          </a:xfrm>
          <a:custGeom>
            <a:avLst/>
            <a:gdLst/>
            <a:ahLst/>
            <a:cxnLst/>
            <a:rect l="l" t="t" r="r" b="b"/>
            <a:pathLst>
              <a:path w="6624736" h="4710277">
                <a:moveTo>
                  <a:pt x="0" y="0"/>
                </a:moveTo>
                <a:lnTo>
                  <a:pt x="6624736" y="0"/>
                </a:lnTo>
                <a:lnTo>
                  <a:pt x="6624736" y="4710277"/>
                </a:lnTo>
                <a:lnTo>
                  <a:pt x="0" y="4710277"/>
                </a:lnTo>
                <a:lnTo>
                  <a:pt x="0" y="0"/>
                </a:lnTo>
                <a:close/>
              </a:path>
            </a:pathLst>
          </a:custGeom>
          <a:blipFill>
            <a:blip r:embed="rId7" cstate="print"/>
            <a:stretch>
              <a:fillRect l="-51795" t="-26838" r="-51340" b="-33867"/>
            </a:stretch>
          </a:blipFill>
        </p:spPr>
      </p:sp>
      <p:sp>
        <p:nvSpPr>
          <p:cNvPr id="8" name="TextBox 8"/>
          <p:cNvSpPr txBox="1"/>
          <p:nvPr/>
        </p:nvSpPr>
        <p:spPr>
          <a:xfrm>
            <a:off x="1028700" y="2322748"/>
            <a:ext cx="2980083" cy="1293309"/>
          </a:xfrm>
          <a:prstGeom prst="rect">
            <a:avLst/>
          </a:prstGeom>
        </p:spPr>
        <p:txBody>
          <a:bodyPr lIns="0" tIns="0" rIns="0" bIns="0" rtlCol="0" anchor="t">
            <a:spAutoFit/>
          </a:bodyPr>
          <a:lstStyle/>
          <a:p>
            <a:pPr algn="l">
              <a:lnSpc>
                <a:spcPts val="5091"/>
              </a:lnSpc>
            </a:pPr>
            <a:r>
              <a:rPr lang="en-US" sz="4243">
                <a:solidFill>
                  <a:srgbClr val="F8F8F8"/>
                </a:solidFill>
                <a:latin typeface="Be Vietnam Ultra-Bold"/>
              </a:rPr>
              <a:t>Moderator</a:t>
            </a:r>
          </a:p>
          <a:p>
            <a:pPr algn="l">
              <a:lnSpc>
                <a:spcPts val="5091"/>
              </a:lnSpc>
            </a:pPr>
            <a:r>
              <a:rPr lang="en-US" sz="4243">
                <a:solidFill>
                  <a:srgbClr val="F8F8F8"/>
                </a:solidFill>
                <a:latin typeface="Be Vietnam Ultra-Bold"/>
              </a:rPr>
              <a:t>Dashboard</a:t>
            </a:r>
          </a:p>
        </p:txBody>
      </p:sp>
      <p:sp>
        <p:nvSpPr>
          <p:cNvPr id="9" name="TextBox 9"/>
          <p:cNvSpPr txBox="1"/>
          <p:nvPr/>
        </p:nvSpPr>
        <p:spPr>
          <a:xfrm>
            <a:off x="5180334" y="1574719"/>
            <a:ext cx="10757496" cy="1419859"/>
          </a:xfrm>
          <a:prstGeom prst="rect">
            <a:avLst/>
          </a:prstGeom>
        </p:spPr>
        <p:txBody>
          <a:bodyPr lIns="0" tIns="0" rIns="0" bIns="0" rtlCol="0" anchor="t">
            <a:spAutoFit/>
          </a:bodyPr>
          <a:lstStyle/>
          <a:p>
            <a:pPr algn="ctr">
              <a:lnSpc>
                <a:spcPts val="5740"/>
              </a:lnSpc>
            </a:pPr>
            <a:r>
              <a:rPr lang="en-US" sz="4100">
                <a:solidFill>
                  <a:srgbClr val="F8F8F8"/>
                </a:solidFill>
                <a:latin typeface="Canva Sans Bold"/>
              </a:rPr>
              <a:t>Without Moderator Approval </a:t>
            </a:r>
          </a:p>
          <a:p>
            <a:pPr algn="ctr">
              <a:lnSpc>
                <a:spcPts val="5740"/>
              </a:lnSpc>
            </a:pPr>
            <a:r>
              <a:rPr lang="en-US" sz="4100">
                <a:solidFill>
                  <a:srgbClr val="F8F8F8"/>
                </a:solidFill>
                <a:latin typeface="Canva Sans Bold"/>
              </a:rPr>
              <a:t>Student Can not Enter Student Dashboard</a:t>
            </a:r>
          </a:p>
        </p:txBody>
      </p:sp>
      <p:sp>
        <p:nvSpPr>
          <p:cNvPr id="10" name="TextBox 10"/>
          <p:cNvSpPr txBox="1"/>
          <p:nvPr/>
        </p:nvSpPr>
        <p:spPr>
          <a:xfrm>
            <a:off x="8483897" y="7848362"/>
            <a:ext cx="2403773" cy="580390"/>
          </a:xfrm>
          <a:prstGeom prst="rect">
            <a:avLst/>
          </a:prstGeom>
        </p:spPr>
        <p:txBody>
          <a:bodyPr lIns="0" tIns="0" rIns="0" bIns="0" rtlCol="0" anchor="t">
            <a:spAutoFit/>
          </a:bodyPr>
          <a:lstStyle/>
          <a:p>
            <a:pPr algn="ctr">
              <a:lnSpc>
                <a:spcPts val="4759"/>
              </a:lnSpc>
            </a:pPr>
            <a:r>
              <a:rPr lang="en-US" sz="3399">
                <a:solidFill>
                  <a:srgbClr val="F8F8F8"/>
                </a:solidFill>
                <a:latin typeface="Canva Sans"/>
              </a:rPr>
              <a:t>If you login </a:t>
            </a: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grpSp>
        <p:nvGrpSpPr>
          <p:cNvPr id="2" name="Group 2"/>
          <p:cNvGrpSpPr/>
          <p:nvPr/>
        </p:nvGrpSpPr>
        <p:grpSpPr>
          <a:xfrm>
            <a:off x="1028700" y="638663"/>
            <a:ext cx="7014095" cy="879400"/>
            <a:chOff x="0" y="0"/>
            <a:chExt cx="9352127" cy="1172534"/>
          </a:xfrm>
        </p:grpSpPr>
        <p:sp>
          <p:nvSpPr>
            <p:cNvPr id="3" name="TextBox 3"/>
            <p:cNvSpPr txBox="1"/>
            <p:nvPr/>
          </p:nvSpPr>
          <p:spPr>
            <a:xfrm>
              <a:off x="1577469" y="109192"/>
              <a:ext cx="7774659" cy="877950"/>
            </a:xfrm>
            <a:prstGeom prst="rect">
              <a:avLst/>
            </a:prstGeom>
          </p:spPr>
          <p:txBody>
            <a:bodyPr lIns="0" tIns="0" rIns="0" bIns="0" rtlCol="0" anchor="t">
              <a:spAutoFit/>
            </a:bodyPr>
            <a:lstStyle/>
            <a:p>
              <a:pPr algn="l">
                <a:lnSpc>
                  <a:spcPts val="5537"/>
                </a:lnSpc>
                <a:spcBef>
                  <a:spcPct val="0"/>
                </a:spcBef>
              </a:pPr>
              <a:r>
                <a:rPr lang="en-US" sz="3955">
                  <a:solidFill>
                    <a:srgbClr val="01003B"/>
                  </a:solidFill>
                  <a:latin typeface="IBM Plex Sans Bold"/>
                </a:rPr>
                <a:t>Nubps</a:t>
              </a:r>
            </a:p>
          </p:txBody>
        </p:sp>
        <p:sp>
          <p:nvSpPr>
            <p:cNvPr id="4" name="Freeform 4"/>
            <p:cNvSpPr/>
            <p:nvPr/>
          </p:nvSpPr>
          <p:spPr>
            <a:xfrm>
              <a:off x="0" y="0"/>
              <a:ext cx="1138424" cy="1172534"/>
            </a:xfrm>
            <a:custGeom>
              <a:avLst/>
              <a:gdLst/>
              <a:ahLst/>
              <a:cxnLst/>
              <a:rect l="l" t="t" r="r" b="b"/>
              <a:pathLst>
                <a:path w="1138424" h="1172534">
                  <a:moveTo>
                    <a:pt x="0" y="0"/>
                  </a:moveTo>
                  <a:lnTo>
                    <a:pt x="1138424" y="0"/>
                  </a:lnTo>
                  <a:lnTo>
                    <a:pt x="1138424" y="1172534"/>
                  </a:lnTo>
                  <a:lnTo>
                    <a:pt x="0" y="1172534"/>
                  </a:lnTo>
                  <a:lnTo>
                    <a:pt x="0" y="0"/>
                  </a:lnTo>
                  <a:close/>
                </a:path>
              </a:pathLst>
            </a:custGeom>
            <a:blipFill>
              <a:blip r:embed="rId2" cstate="print">
                <a:extLst>
                  <a:ext uri="{96DAC541-7B7A-43D3-8B79-37D633B846F1}">
                    <asvg:svgBlip xmlns:asvg="http://schemas.microsoft.com/office/drawing/2016/SVG/main" xmlns="" r:embed="rId3"/>
                  </a:ext>
                </a:extLst>
              </a:blip>
              <a:stretch>
                <a:fillRect/>
              </a:stretch>
            </a:blipFill>
          </p:spPr>
        </p:sp>
      </p:grpSp>
      <p:sp>
        <p:nvSpPr>
          <p:cNvPr id="5" name="Freeform 5"/>
          <p:cNvSpPr/>
          <p:nvPr/>
        </p:nvSpPr>
        <p:spPr>
          <a:xfrm>
            <a:off x="7046592" y="638663"/>
            <a:ext cx="2075055" cy="1422087"/>
          </a:xfrm>
          <a:custGeom>
            <a:avLst/>
            <a:gdLst/>
            <a:ahLst/>
            <a:cxnLst/>
            <a:rect l="l" t="t" r="r" b="b"/>
            <a:pathLst>
              <a:path w="2075055" h="1422087">
                <a:moveTo>
                  <a:pt x="0" y="0"/>
                </a:moveTo>
                <a:lnTo>
                  <a:pt x="2075055" y="0"/>
                </a:lnTo>
                <a:lnTo>
                  <a:pt x="2075055" y="1422088"/>
                </a:lnTo>
                <a:lnTo>
                  <a:pt x="0" y="1422088"/>
                </a:lnTo>
                <a:lnTo>
                  <a:pt x="0" y="0"/>
                </a:lnTo>
                <a:close/>
              </a:path>
            </a:pathLst>
          </a:custGeom>
          <a:blipFill>
            <a:blip r:embed="rId4" cstate="print"/>
            <a:stretch>
              <a:fillRect/>
            </a:stretch>
          </a:blipFill>
        </p:spPr>
      </p:sp>
      <p:sp>
        <p:nvSpPr>
          <p:cNvPr id="6" name="Freeform 6"/>
          <p:cNvSpPr/>
          <p:nvPr/>
        </p:nvSpPr>
        <p:spPr>
          <a:xfrm>
            <a:off x="14887404" y="2217736"/>
            <a:ext cx="2117112" cy="1438705"/>
          </a:xfrm>
          <a:custGeom>
            <a:avLst/>
            <a:gdLst/>
            <a:ahLst/>
            <a:cxnLst/>
            <a:rect l="l" t="t" r="r" b="b"/>
            <a:pathLst>
              <a:path w="2117112" h="1438705">
                <a:moveTo>
                  <a:pt x="0" y="0"/>
                </a:moveTo>
                <a:lnTo>
                  <a:pt x="2117112" y="0"/>
                </a:lnTo>
                <a:lnTo>
                  <a:pt x="2117112" y="1438705"/>
                </a:lnTo>
                <a:lnTo>
                  <a:pt x="0" y="1438705"/>
                </a:lnTo>
                <a:lnTo>
                  <a:pt x="0" y="0"/>
                </a:lnTo>
                <a:close/>
              </a:path>
            </a:pathLst>
          </a:custGeom>
          <a:blipFill>
            <a:blip r:embed="rId5" cstate="print"/>
            <a:stretch>
              <a:fillRect t="-10298" b="-13592"/>
            </a:stretch>
          </a:blipFill>
        </p:spPr>
      </p:sp>
      <p:sp>
        <p:nvSpPr>
          <p:cNvPr id="7" name="Freeform 7"/>
          <p:cNvSpPr/>
          <p:nvPr/>
        </p:nvSpPr>
        <p:spPr>
          <a:xfrm>
            <a:off x="7046592" y="3808841"/>
            <a:ext cx="2075055" cy="1378539"/>
          </a:xfrm>
          <a:custGeom>
            <a:avLst/>
            <a:gdLst/>
            <a:ahLst/>
            <a:cxnLst/>
            <a:rect l="l" t="t" r="r" b="b"/>
            <a:pathLst>
              <a:path w="2075055" h="1378539">
                <a:moveTo>
                  <a:pt x="0" y="0"/>
                </a:moveTo>
                <a:lnTo>
                  <a:pt x="2075055" y="0"/>
                </a:lnTo>
                <a:lnTo>
                  <a:pt x="2075055" y="1378539"/>
                </a:lnTo>
                <a:lnTo>
                  <a:pt x="0" y="1378539"/>
                </a:lnTo>
                <a:lnTo>
                  <a:pt x="0" y="0"/>
                </a:lnTo>
                <a:close/>
              </a:path>
            </a:pathLst>
          </a:custGeom>
          <a:blipFill>
            <a:blip r:embed="rId6" cstate="print"/>
            <a:stretch>
              <a:fillRect l="-43675" t="-27245" r="-6535" b="-32229"/>
            </a:stretch>
          </a:blipFill>
        </p:spPr>
      </p:sp>
      <p:sp>
        <p:nvSpPr>
          <p:cNvPr id="8" name="Freeform 8"/>
          <p:cNvSpPr/>
          <p:nvPr/>
        </p:nvSpPr>
        <p:spPr>
          <a:xfrm>
            <a:off x="14887404" y="5022740"/>
            <a:ext cx="1904278" cy="1513967"/>
          </a:xfrm>
          <a:custGeom>
            <a:avLst/>
            <a:gdLst/>
            <a:ahLst/>
            <a:cxnLst/>
            <a:rect l="l" t="t" r="r" b="b"/>
            <a:pathLst>
              <a:path w="1904278" h="1513967">
                <a:moveTo>
                  <a:pt x="0" y="0"/>
                </a:moveTo>
                <a:lnTo>
                  <a:pt x="1904278" y="0"/>
                </a:lnTo>
                <a:lnTo>
                  <a:pt x="1904278" y="1513967"/>
                </a:lnTo>
                <a:lnTo>
                  <a:pt x="0" y="1513967"/>
                </a:lnTo>
                <a:lnTo>
                  <a:pt x="0" y="0"/>
                </a:lnTo>
                <a:close/>
              </a:path>
            </a:pathLst>
          </a:custGeom>
          <a:blipFill>
            <a:blip r:embed="rId7" cstate="print"/>
            <a:stretch>
              <a:fillRect l="-9678"/>
            </a:stretch>
          </a:blipFill>
        </p:spPr>
      </p:sp>
      <p:sp>
        <p:nvSpPr>
          <p:cNvPr id="9" name="Freeform 9"/>
          <p:cNvSpPr/>
          <p:nvPr/>
        </p:nvSpPr>
        <p:spPr>
          <a:xfrm>
            <a:off x="7046592" y="6401279"/>
            <a:ext cx="2075055" cy="1526895"/>
          </a:xfrm>
          <a:custGeom>
            <a:avLst/>
            <a:gdLst/>
            <a:ahLst/>
            <a:cxnLst/>
            <a:rect l="l" t="t" r="r" b="b"/>
            <a:pathLst>
              <a:path w="2075055" h="1526895">
                <a:moveTo>
                  <a:pt x="0" y="0"/>
                </a:moveTo>
                <a:lnTo>
                  <a:pt x="2075055" y="0"/>
                </a:lnTo>
                <a:lnTo>
                  <a:pt x="2075055" y="1526896"/>
                </a:lnTo>
                <a:lnTo>
                  <a:pt x="0" y="1526896"/>
                </a:lnTo>
                <a:lnTo>
                  <a:pt x="0" y="0"/>
                </a:lnTo>
                <a:close/>
              </a:path>
            </a:pathLst>
          </a:custGeom>
          <a:blipFill>
            <a:blip r:embed="rId8" cstate="print"/>
            <a:stretch>
              <a:fillRect t="-6781" b="-10881"/>
            </a:stretch>
          </a:blipFill>
        </p:spPr>
      </p:sp>
      <p:sp>
        <p:nvSpPr>
          <p:cNvPr id="10" name="Freeform 10"/>
          <p:cNvSpPr/>
          <p:nvPr/>
        </p:nvSpPr>
        <p:spPr>
          <a:xfrm>
            <a:off x="14887404" y="7928175"/>
            <a:ext cx="1904278" cy="1979099"/>
          </a:xfrm>
          <a:custGeom>
            <a:avLst/>
            <a:gdLst/>
            <a:ahLst/>
            <a:cxnLst/>
            <a:rect l="l" t="t" r="r" b="b"/>
            <a:pathLst>
              <a:path w="1904278" h="1979099">
                <a:moveTo>
                  <a:pt x="0" y="0"/>
                </a:moveTo>
                <a:lnTo>
                  <a:pt x="1904278" y="0"/>
                </a:lnTo>
                <a:lnTo>
                  <a:pt x="1904278" y="1979099"/>
                </a:lnTo>
                <a:lnTo>
                  <a:pt x="0" y="1979099"/>
                </a:lnTo>
                <a:lnTo>
                  <a:pt x="0" y="0"/>
                </a:lnTo>
                <a:close/>
              </a:path>
            </a:pathLst>
          </a:custGeom>
          <a:blipFill>
            <a:blip r:embed="rId9" cstate="print"/>
            <a:stretch>
              <a:fillRect r="-22374"/>
            </a:stretch>
          </a:blipFill>
        </p:spPr>
      </p:sp>
      <p:sp>
        <p:nvSpPr>
          <p:cNvPr id="11" name="TextBox 11"/>
          <p:cNvSpPr txBox="1"/>
          <p:nvPr/>
        </p:nvSpPr>
        <p:spPr>
          <a:xfrm>
            <a:off x="1028700" y="3323125"/>
            <a:ext cx="5231941" cy="3209925"/>
          </a:xfrm>
          <a:prstGeom prst="rect">
            <a:avLst/>
          </a:prstGeom>
        </p:spPr>
        <p:txBody>
          <a:bodyPr lIns="0" tIns="0" rIns="0" bIns="0" rtlCol="0" anchor="t">
            <a:spAutoFit/>
          </a:bodyPr>
          <a:lstStyle/>
          <a:p>
            <a:pPr algn="ctr">
              <a:lnSpc>
                <a:spcPts val="8400"/>
              </a:lnSpc>
            </a:pPr>
            <a:r>
              <a:rPr lang="en-US" sz="7000">
                <a:solidFill>
                  <a:srgbClr val="01003B"/>
                </a:solidFill>
                <a:latin typeface="Be Vietnam Ultra-Bold"/>
              </a:rPr>
              <a:t>Introducing </a:t>
            </a:r>
          </a:p>
          <a:p>
            <a:pPr algn="ctr">
              <a:lnSpc>
                <a:spcPts val="8400"/>
              </a:lnSpc>
            </a:pPr>
            <a:r>
              <a:rPr lang="en-US" sz="7000">
                <a:solidFill>
                  <a:srgbClr val="01003B"/>
                </a:solidFill>
                <a:latin typeface="Be Vietnam Ultra-Bold"/>
              </a:rPr>
              <a:t>Our Team Member</a:t>
            </a:r>
          </a:p>
        </p:txBody>
      </p:sp>
      <p:grpSp>
        <p:nvGrpSpPr>
          <p:cNvPr id="12" name="Group 12"/>
          <p:cNvGrpSpPr/>
          <p:nvPr/>
        </p:nvGrpSpPr>
        <p:grpSpPr>
          <a:xfrm>
            <a:off x="9408336" y="638663"/>
            <a:ext cx="3787624" cy="1213899"/>
            <a:chOff x="0" y="0"/>
            <a:chExt cx="5050166" cy="1618532"/>
          </a:xfrm>
        </p:grpSpPr>
        <p:sp>
          <p:nvSpPr>
            <p:cNvPr id="13" name="TextBox 13"/>
            <p:cNvSpPr txBox="1"/>
            <p:nvPr/>
          </p:nvSpPr>
          <p:spPr>
            <a:xfrm>
              <a:off x="0" y="-66675"/>
              <a:ext cx="5050166" cy="758355"/>
            </a:xfrm>
            <a:prstGeom prst="rect">
              <a:avLst/>
            </a:prstGeom>
          </p:spPr>
          <p:txBody>
            <a:bodyPr lIns="0" tIns="0" rIns="0" bIns="0" rtlCol="0" anchor="t">
              <a:spAutoFit/>
            </a:bodyPr>
            <a:lstStyle/>
            <a:p>
              <a:pPr algn="ctr">
                <a:lnSpc>
                  <a:spcPts val="4839"/>
                </a:lnSpc>
              </a:pPr>
              <a:r>
                <a:rPr lang="en-US" sz="3457">
                  <a:solidFill>
                    <a:srgbClr val="01003B"/>
                  </a:solidFill>
                  <a:latin typeface="Canva Sans Bold"/>
                </a:rPr>
                <a:t>Md Ahshan Habib</a:t>
              </a:r>
            </a:p>
          </p:txBody>
        </p:sp>
        <p:sp>
          <p:nvSpPr>
            <p:cNvPr id="14" name="TextBox 14"/>
            <p:cNvSpPr txBox="1"/>
            <p:nvPr/>
          </p:nvSpPr>
          <p:spPr>
            <a:xfrm>
              <a:off x="0" y="947778"/>
              <a:ext cx="4337688" cy="670754"/>
            </a:xfrm>
            <a:prstGeom prst="rect">
              <a:avLst/>
            </a:prstGeom>
          </p:spPr>
          <p:txBody>
            <a:bodyPr lIns="0" tIns="0" rIns="0" bIns="0" rtlCol="0" anchor="t">
              <a:spAutoFit/>
            </a:bodyPr>
            <a:lstStyle/>
            <a:p>
              <a:pPr algn="ctr">
                <a:lnSpc>
                  <a:spcPts val="4330"/>
                </a:lnSpc>
              </a:pPr>
              <a:r>
                <a:rPr lang="en-US" sz="3093">
                  <a:solidFill>
                    <a:srgbClr val="01003B"/>
                  </a:solidFill>
                  <a:latin typeface="Canva Sans"/>
                </a:rPr>
                <a:t>ID: 41220100052</a:t>
              </a:r>
            </a:p>
          </p:txBody>
        </p:sp>
      </p:grpSp>
      <p:grpSp>
        <p:nvGrpSpPr>
          <p:cNvPr id="15" name="Group 15"/>
          <p:cNvGrpSpPr/>
          <p:nvPr/>
        </p:nvGrpSpPr>
        <p:grpSpPr>
          <a:xfrm>
            <a:off x="11302148" y="2217736"/>
            <a:ext cx="3785452" cy="1275649"/>
            <a:chOff x="0" y="0"/>
            <a:chExt cx="4333295" cy="1700865"/>
          </a:xfrm>
        </p:grpSpPr>
        <p:sp>
          <p:nvSpPr>
            <p:cNvPr id="16" name="TextBox 16"/>
            <p:cNvSpPr txBox="1"/>
            <p:nvPr/>
          </p:nvSpPr>
          <p:spPr>
            <a:xfrm>
              <a:off x="0" y="-66675"/>
              <a:ext cx="3671546" cy="758355"/>
            </a:xfrm>
            <a:prstGeom prst="rect">
              <a:avLst/>
            </a:prstGeom>
          </p:spPr>
          <p:txBody>
            <a:bodyPr lIns="0" tIns="0" rIns="0" bIns="0" rtlCol="0" anchor="t">
              <a:spAutoFit/>
            </a:bodyPr>
            <a:lstStyle/>
            <a:p>
              <a:pPr algn="ctr">
                <a:lnSpc>
                  <a:spcPts val="4839"/>
                </a:lnSpc>
              </a:pPr>
              <a:r>
                <a:rPr lang="en-US" sz="3457" dirty="0" err="1">
                  <a:solidFill>
                    <a:srgbClr val="01003B"/>
                  </a:solidFill>
                  <a:latin typeface="Canva Sans Bold"/>
                </a:rPr>
                <a:t>Nusrat</a:t>
              </a:r>
              <a:r>
                <a:rPr lang="en-US" sz="3457" dirty="0">
                  <a:solidFill>
                    <a:srgbClr val="01003B"/>
                  </a:solidFill>
                  <a:latin typeface="Canva Sans Bold"/>
                </a:rPr>
                <a:t> </a:t>
              </a:r>
              <a:r>
                <a:rPr lang="en-US" sz="3457" dirty="0" err="1">
                  <a:solidFill>
                    <a:srgbClr val="01003B"/>
                  </a:solidFill>
                  <a:latin typeface="Canva Sans Bold"/>
                </a:rPr>
                <a:t>Anika</a:t>
              </a:r>
              <a:endParaRPr lang="en-US" sz="3457" dirty="0">
                <a:solidFill>
                  <a:srgbClr val="01003B"/>
                </a:solidFill>
                <a:latin typeface="Canva Sans Bold"/>
              </a:endParaRPr>
            </a:p>
          </p:txBody>
        </p:sp>
        <p:sp>
          <p:nvSpPr>
            <p:cNvPr id="17" name="TextBox 17"/>
            <p:cNvSpPr txBox="1"/>
            <p:nvPr/>
          </p:nvSpPr>
          <p:spPr>
            <a:xfrm>
              <a:off x="4393" y="1030111"/>
              <a:ext cx="4328902" cy="670754"/>
            </a:xfrm>
            <a:prstGeom prst="rect">
              <a:avLst/>
            </a:prstGeom>
          </p:spPr>
          <p:txBody>
            <a:bodyPr lIns="0" tIns="0" rIns="0" bIns="0" rtlCol="0" anchor="t">
              <a:spAutoFit/>
            </a:bodyPr>
            <a:lstStyle/>
            <a:p>
              <a:pPr algn="ctr">
                <a:lnSpc>
                  <a:spcPts val="4330"/>
                </a:lnSpc>
              </a:pPr>
              <a:r>
                <a:rPr lang="en-US" sz="3093">
                  <a:solidFill>
                    <a:srgbClr val="01003B"/>
                  </a:solidFill>
                  <a:latin typeface="Canva Sans"/>
                </a:rPr>
                <a:t>ID: 41220100051</a:t>
              </a:r>
            </a:p>
          </p:txBody>
        </p:sp>
      </p:grpSp>
      <p:grpSp>
        <p:nvGrpSpPr>
          <p:cNvPr id="18" name="Group 18"/>
          <p:cNvGrpSpPr/>
          <p:nvPr/>
        </p:nvGrpSpPr>
        <p:grpSpPr>
          <a:xfrm>
            <a:off x="9408336" y="3808841"/>
            <a:ext cx="3787624" cy="1213899"/>
            <a:chOff x="0" y="0"/>
            <a:chExt cx="5050166" cy="1618532"/>
          </a:xfrm>
        </p:grpSpPr>
        <p:sp>
          <p:nvSpPr>
            <p:cNvPr id="19" name="TextBox 19"/>
            <p:cNvSpPr txBox="1"/>
            <p:nvPr/>
          </p:nvSpPr>
          <p:spPr>
            <a:xfrm>
              <a:off x="0" y="-66675"/>
              <a:ext cx="5050166" cy="758355"/>
            </a:xfrm>
            <a:prstGeom prst="rect">
              <a:avLst/>
            </a:prstGeom>
          </p:spPr>
          <p:txBody>
            <a:bodyPr lIns="0" tIns="0" rIns="0" bIns="0" rtlCol="0" anchor="t">
              <a:spAutoFit/>
            </a:bodyPr>
            <a:lstStyle/>
            <a:p>
              <a:pPr algn="l">
                <a:lnSpc>
                  <a:spcPts val="4839"/>
                </a:lnSpc>
              </a:pPr>
              <a:r>
                <a:rPr lang="en-US" sz="3457">
                  <a:solidFill>
                    <a:srgbClr val="01003B"/>
                  </a:solidFill>
                  <a:latin typeface="Canva Sans Bold"/>
                </a:rPr>
                <a:t>Mahmud Anik</a:t>
              </a:r>
            </a:p>
          </p:txBody>
        </p:sp>
        <p:sp>
          <p:nvSpPr>
            <p:cNvPr id="20" name="TextBox 20"/>
            <p:cNvSpPr txBox="1"/>
            <p:nvPr/>
          </p:nvSpPr>
          <p:spPr>
            <a:xfrm>
              <a:off x="0" y="947778"/>
              <a:ext cx="4337688" cy="670754"/>
            </a:xfrm>
            <a:prstGeom prst="rect">
              <a:avLst/>
            </a:prstGeom>
          </p:spPr>
          <p:txBody>
            <a:bodyPr lIns="0" tIns="0" rIns="0" bIns="0" rtlCol="0" anchor="t">
              <a:spAutoFit/>
            </a:bodyPr>
            <a:lstStyle/>
            <a:p>
              <a:pPr algn="l">
                <a:lnSpc>
                  <a:spcPts val="4330"/>
                </a:lnSpc>
              </a:pPr>
              <a:r>
                <a:rPr lang="en-US" sz="3093">
                  <a:solidFill>
                    <a:srgbClr val="01003B"/>
                  </a:solidFill>
                  <a:latin typeface="Canva Sans"/>
                </a:rPr>
                <a:t>ID: 41220101630</a:t>
              </a:r>
            </a:p>
          </p:txBody>
        </p:sp>
      </p:grpSp>
      <p:grpSp>
        <p:nvGrpSpPr>
          <p:cNvPr id="21" name="Group 21"/>
          <p:cNvGrpSpPr/>
          <p:nvPr/>
        </p:nvGrpSpPr>
        <p:grpSpPr>
          <a:xfrm>
            <a:off x="10845525" y="5187380"/>
            <a:ext cx="3975421" cy="1213899"/>
            <a:chOff x="0" y="0"/>
            <a:chExt cx="5300562" cy="1618532"/>
          </a:xfrm>
        </p:grpSpPr>
        <p:sp>
          <p:nvSpPr>
            <p:cNvPr id="22" name="TextBox 22"/>
            <p:cNvSpPr txBox="1"/>
            <p:nvPr/>
          </p:nvSpPr>
          <p:spPr>
            <a:xfrm>
              <a:off x="0" y="-66675"/>
              <a:ext cx="5300562" cy="758355"/>
            </a:xfrm>
            <a:prstGeom prst="rect">
              <a:avLst/>
            </a:prstGeom>
          </p:spPr>
          <p:txBody>
            <a:bodyPr lIns="0" tIns="0" rIns="0" bIns="0" rtlCol="0" anchor="t">
              <a:spAutoFit/>
            </a:bodyPr>
            <a:lstStyle/>
            <a:p>
              <a:pPr algn="l">
                <a:lnSpc>
                  <a:spcPts val="4839"/>
                </a:lnSpc>
              </a:pPr>
              <a:r>
                <a:rPr lang="en-US" sz="3457">
                  <a:solidFill>
                    <a:srgbClr val="01003B"/>
                  </a:solidFill>
                  <a:latin typeface="Canva Sans Bold"/>
                </a:rPr>
                <a:t>Abdul Khaleque</a:t>
              </a:r>
            </a:p>
          </p:txBody>
        </p:sp>
        <p:sp>
          <p:nvSpPr>
            <p:cNvPr id="23" name="TextBox 23"/>
            <p:cNvSpPr txBox="1"/>
            <p:nvPr/>
          </p:nvSpPr>
          <p:spPr>
            <a:xfrm>
              <a:off x="0" y="947778"/>
              <a:ext cx="4552758" cy="670754"/>
            </a:xfrm>
            <a:prstGeom prst="rect">
              <a:avLst/>
            </a:prstGeom>
          </p:spPr>
          <p:txBody>
            <a:bodyPr lIns="0" tIns="0" rIns="0" bIns="0" rtlCol="0" anchor="t">
              <a:spAutoFit/>
            </a:bodyPr>
            <a:lstStyle/>
            <a:p>
              <a:pPr algn="l">
                <a:lnSpc>
                  <a:spcPts val="4330"/>
                </a:lnSpc>
              </a:pPr>
              <a:r>
                <a:rPr lang="en-US" sz="3093">
                  <a:solidFill>
                    <a:srgbClr val="01003B"/>
                  </a:solidFill>
                  <a:latin typeface="Canva Sans"/>
                </a:rPr>
                <a:t>ID: 41220100106</a:t>
              </a:r>
            </a:p>
          </p:txBody>
        </p:sp>
      </p:grpSp>
      <p:grpSp>
        <p:nvGrpSpPr>
          <p:cNvPr id="24" name="Group 24"/>
          <p:cNvGrpSpPr/>
          <p:nvPr/>
        </p:nvGrpSpPr>
        <p:grpSpPr>
          <a:xfrm>
            <a:off x="9408336" y="6565919"/>
            <a:ext cx="4194518" cy="1213899"/>
            <a:chOff x="0" y="0"/>
            <a:chExt cx="5592690" cy="1618532"/>
          </a:xfrm>
        </p:grpSpPr>
        <p:sp>
          <p:nvSpPr>
            <p:cNvPr id="25" name="TextBox 25"/>
            <p:cNvSpPr txBox="1"/>
            <p:nvPr/>
          </p:nvSpPr>
          <p:spPr>
            <a:xfrm>
              <a:off x="0" y="-66675"/>
              <a:ext cx="5592690" cy="758355"/>
            </a:xfrm>
            <a:prstGeom prst="rect">
              <a:avLst/>
            </a:prstGeom>
          </p:spPr>
          <p:txBody>
            <a:bodyPr lIns="0" tIns="0" rIns="0" bIns="0" rtlCol="0" anchor="t">
              <a:spAutoFit/>
            </a:bodyPr>
            <a:lstStyle/>
            <a:p>
              <a:pPr algn="l">
                <a:lnSpc>
                  <a:spcPts val="4839"/>
                </a:lnSpc>
              </a:pPr>
              <a:r>
                <a:rPr lang="en-US" sz="3457">
                  <a:solidFill>
                    <a:srgbClr val="01003B"/>
                  </a:solidFill>
                  <a:latin typeface="Canva Sans Bold"/>
                </a:rPr>
                <a:t>Nusrat Jahan Joya</a:t>
              </a:r>
            </a:p>
          </p:txBody>
        </p:sp>
        <p:sp>
          <p:nvSpPr>
            <p:cNvPr id="26" name="TextBox 26"/>
            <p:cNvSpPr txBox="1"/>
            <p:nvPr/>
          </p:nvSpPr>
          <p:spPr>
            <a:xfrm>
              <a:off x="0" y="947778"/>
              <a:ext cx="4803673" cy="670754"/>
            </a:xfrm>
            <a:prstGeom prst="rect">
              <a:avLst/>
            </a:prstGeom>
          </p:spPr>
          <p:txBody>
            <a:bodyPr lIns="0" tIns="0" rIns="0" bIns="0" rtlCol="0" anchor="t">
              <a:spAutoFit/>
            </a:bodyPr>
            <a:lstStyle/>
            <a:p>
              <a:pPr algn="l">
                <a:lnSpc>
                  <a:spcPts val="4330"/>
                </a:lnSpc>
              </a:pPr>
              <a:r>
                <a:rPr lang="en-US" sz="3093">
                  <a:solidFill>
                    <a:srgbClr val="01003B"/>
                  </a:solidFill>
                  <a:latin typeface="Canva Sans"/>
                </a:rPr>
                <a:t>ID: 41220100118</a:t>
              </a:r>
            </a:p>
          </p:txBody>
        </p:sp>
      </p:grpSp>
      <p:grpSp>
        <p:nvGrpSpPr>
          <p:cNvPr id="27" name="Group 27"/>
          <p:cNvGrpSpPr/>
          <p:nvPr/>
        </p:nvGrpSpPr>
        <p:grpSpPr>
          <a:xfrm>
            <a:off x="10248422" y="8044401"/>
            <a:ext cx="4303698" cy="1213899"/>
            <a:chOff x="0" y="0"/>
            <a:chExt cx="5738264" cy="1618532"/>
          </a:xfrm>
        </p:grpSpPr>
        <p:sp>
          <p:nvSpPr>
            <p:cNvPr id="28" name="TextBox 28"/>
            <p:cNvSpPr txBox="1"/>
            <p:nvPr/>
          </p:nvSpPr>
          <p:spPr>
            <a:xfrm>
              <a:off x="0" y="-66675"/>
              <a:ext cx="5738264" cy="758355"/>
            </a:xfrm>
            <a:prstGeom prst="rect">
              <a:avLst/>
            </a:prstGeom>
          </p:spPr>
          <p:txBody>
            <a:bodyPr lIns="0" tIns="0" rIns="0" bIns="0" rtlCol="0" anchor="t">
              <a:spAutoFit/>
            </a:bodyPr>
            <a:lstStyle/>
            <a:p>
              <a:pPr algn="ctr">
                <a:lnSpc>
                  <a:spcPts val="4839"/>
                </a:lnSpc>
              </a:pPr>
              <a:r>
                <a:rPr lang="en-US" sz="3457">
                  <a:solidFill>
                    <a:srgbClr val="01003B"/>
                  </a:solidFill>
                  <a:latin typeface="Canva Sans Bold"/>
                </a:rPr>
                <a:t>Abdullah Al Noman</a:t>
              </a:r>
            </a:p>
          </p:txBody>
        </p:sp>
        <p:sp>
          <p:nvSpPr>
            <p:cNvPr id="29" name="TextBox 29"/>
            <p:cNvSpPr txBox="1"/>
            <p:nvPr/>
          </p:nvSpPr>
          <p:spPr>
            <a:xfrm>
              <a:off x="0" y="947778"/>
              <a:ext cx="4928709" cy="670754"/>
            </a:xfrm>
            <a:prstGeom prst="rect">
              <a:avLst/>
            </a:prstGeom>
          </p:spPr>
          <p:txBody>
            <a:bodyPr lIns="0" tIns="0" rIns="0" bIns="0" rtlCol="0" anchor="t">
              <a:spAutoFit/>
            </a:bodyPr>
            <a:lstStyle/>
            <a:p>
              <a:pPr algn="ctr">
                <a:lnSpc>
                  <a:spcPts val="4330"/>
                </a:lnSpc>
              </a:pPr>
              <a:r>
                <a:rPr lang="en-US" sz="3093">
                  <a:solidFill>
                    <a:srgbClr val="01003B"/>
                  </a:solidFill>
                  <a:latin typeface="Canva Sans"/>
                </a:rPr>
                <a:t>ID: 41220100111</a:t>
              </a:r>
            </a:p>
          </p:txBody>
        </p:sp>
      </p:gr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cstate="print"/>
            <a:stretch>
              <a:fillRect t="-9259" b="-9259"/>
            </a:stretch>
          </a:blipFill>
        </p:spPr>
      </p:sp>
      <p:sp>
        <p:nvSpPr>
          <p:cNvPr id="3" name="Freeform 3"/>
          <p:cNvSpPr/>
          <p:nvPr/>
        </p:nvSpPr>
        <p:spPr>
          <a:xfrm rot="1243913">
            <a:off x="-2770474" y="7366384"/>
            <a:ext cx="13558515" cy="4905717"/>
          </a:xfrm>
          <a:custGeom>
            <a:avLst/>
            <a:gdLst/>
            <a:ahLst/>
            <a:cxnLst/>
            <a:rect l="l" t="t" r="r" b="b"/>
            <a:pathLst>
              <a:path w="13558515" h="4905717">
                <a:moveTo>
                  <a:pt x="0" y="0"/>
                </a:moveTo>
                <a:lnTo>
                  <a:pt x="13558515" y="0"/>
                </a:lnTo>
                <a:lnTo>
                  <a:pt x="13558515" y="4905718"/>
                </a:lnTo>
                <a:lnTo>
                  <a:pt x="0" y="4905718"/>
                </a:lnTo>
                <a:lnTo>
                  <a:pt x="0" y="0"/>
                </a:lnTo>
                <a:close/>
              </a:path>
            </a:pathLst>
          </a:custGeom>
          <a:blipFill>
            <a:blip r:embed="rId3" cstate="print">
              <a:alphaModFix amt="60000"/>
              <a:extLst>
                <a:ext uri="{96DAC541-7B7A-43D3-8B79-37D633B846F1}">
                  <asvg:svgBlip xmlns:asvg="http://schemas.microsoft.com/office/drawing/2016/SVG/main" xmlns="" r:embed="rId4"/>
                </a:ext>
              </a:extLst>
            </a:blip>
            <a:stretch>
              <a:fillRect/>
            </a:stretch>
          </a:blipFill>
        </p:spPr>
      </p:sp>
      <p:grpSp>
        <p:nvGrpSpPr>
          <p:cNvPr id="4" name="Group 4"/>
          <p:cNvGrpSpPr/>
          <p:nvPr/>
        </p:nvGrpSpPr>
        <p:grpSpPr>
          <a:xfrm>
            <a:off x="1028700" y="1028700"/>
            <a:ext cx="4347750" cy="545104"/>
            <a:chOff x="0" y="0"/>
            <a:chExt cx="5797000" cy="726806"/>
          </a:xfrm>
        </p:grpSpPr>
        <p:sp>
          <p:nvSpPr>
            <p:cNvPr id="5" name="TextBox 5"/>
            <p:cNvSpPr txBox="1"/>
            <p:nvPr/>
          </p:nvSpPr>
          <p:spPr>
            <a:xfrm>
              <a:off x="977808" y="67218"/>
              <a:ext cx="4819192" cy="544597"/>
            </a:xfrm>
            <a:prstGeom prst="rect">
              <a:avLst/>
            </a:prstGeom>
          </p:spPr>
          <p:txBody>
            <a:bodyPr lIns="0" tIns="0" rIns="0" bIns="0" rtlCol="0" anchor="t">
              <a:spAutoFit/>
            </a:bodyPr>
            <a:lstStyle/>
            <a:p>
              <a:pPr algn="l">
                <a:lnSpc>
                  <a:spcPts val="3432"/>
                </a:lnSpc>
                <a:spcBef>
                  <a:spcPct val="0"/>
                </a:spcBef>
              </a:pPr>
              <a:r>
                <a:rPr lang="en-US" sz="2451">
                  <a:solidFill>
                    <a:srgbClr val="F8F8F8"/>
                  </a:solidFill>
                  <a:latin typeface="IBM Plex Sans Bold"/>
                </a:rPr>
                <a:t>Nubps</a:t>
              </a:r>
            </a:p>
          </p:txBody>
        </p:sp>
        <p:sp>
          <p:nvSpPr>
            <p:cNvPr id="6" name="Freeform 6"/>
            <p:cNvSpPr/>
            <p:nvPr/>
          </p:nvSpPr>
          <p:spPr>
            <a:xfrm>
              <a:off x="0" y="0"/>
              <a:ext cx="705662" cy="726806"/>
            </a:xfrm>
            <a:custGeom>
              <a:avLst/>
              <a:gdLst/>
              <a:ahLst/>
              <a:cxnLst/>
              <a:rect l="l" t="t" r="r" b="b"/>
              <a:pathLst>
                <a:path w="705662" h="726806">
                  <a:moveTo>
                    <a:pt x="0" y="0"/>
                  </a:moveTo>
                  <a:lnTo>
                    <a:pt x="705662" y="0"/>
                  </a:lnTo>
                  <a:lnTo>
                    <a:pt x="705662" y="726806"/>
                  </a:lnTo>
                  <a:lnTo>
                    <a:pt x="0" y="726806"/>
                  </a:lnTo>
                  <a:lnTo>
                    <a:pt x="0" y="0"/>
                  </a:lnTo>
                  <a:close/>
                </a:path>
              </a:pathLst>
            </a:custGeom>
            <a:blipFill>
              <a:blip r:embed="rId5" cstate="print">
                <a:extLst>
                  <a:ext uri="{96DAC541-7B7A-43D3-8B79-37D633B846F1}">
                    <asvg:svgBlip xmlns:asvg="http://schemas.microsoft.com/office/drawing/2016/SVG/main" xmlns="" r:embed="rId6"/>
                  </a:ext>
                </a:extLst>
              </a:blip>
              <a:stretch>
                <a:fillRect/>
              </a:stretch>
            </a:blipFill>
          </p:spPr>
        </p:sp>
      </p:grpSp>
      <p:sp>
        <p:nvSpPr>
          <p:cNvPr id="7" name="Freeform 7"/>
          <p:cNvSpPr/>
          <p:nvPr/>
        </p:nvSpPr>
        <p:spPr>
          <a:xfrm>
            <a:off x="6311219" y="1147710"/>
            <a:ext cx="7070635" cy="2996732"/>
          </a:xfrm>
          <a:custGeom>
            <a:avLst/>
            <a:gdLst/>
            <a:ahLst/>
            <a:cxnLst/>
            <a:rect l="l" t="t" r="r" b="b"/>
            <a:pathLst>
              <a:path w="7070635" h="2996732">
                <a:moveTo>
                  <a:pt x="0" y="0"/>
                </a:moveTo>
                <a:lnTo>
                  <a:pt x="7070634" y="0"/>
                </a:lnTo>
                <a:lnTo>
                  <a:pt x="7070634" y="2996732"/>
                </a:lnTo>
                <a:lnTo>
                  <a:pt x="0" y="2996732"/>
                </a:lnTo>
                <a:lnTo>
                  <a:pt x="0" y="0"/>
                </a:lnTo>
                <a:close/>
              </a:path>
            </a:pathLst>
          </a:custGeom>
          <a:blipFill>
            <a:blip r:embed="rId7" cstate="print"/>
            <a:stretch>
              <a:fillRect t="-22164" b="-10554"/>
            </a:stretch>
          </a:blipFill>
        </p:spPr>
      </p:sp>
      <p:sp>
        <p:nvSpPr>
          <p:cNvPr id="8" name="Freeform 8"/>
          <p:cNvSpPr/>
          <p:nvPr/>
        </p:nvSpPr>
        <p:spPr>
          <a:xfrm>
            <a:off x="623233" y="4330490"/>
            <a:ext cx="8096629" cy="3435693"/>
          </a:xfrm>
          <a:custGeom>
            <a:avLst/>
            <a:gdLst/>
            <a:ahLst/>
            <a:cxnLst/>
            <a:rect l="l" t="t" r="r" b="b"/>
            <a:pathLst>
              <a:path w="8096629" h="3435693">
                <a:moveTo>
                  <a:pt x="0" y="0"/>
                </a:moveTo>
                <a:lnTo>
                  <a:pt x="8096630" y="0"/>
                </a:lnTo>
                <a:lnTo>
                  <a:pt x="8096630" y="3435692"/>
                </a:lnTo>
                <a:lnTo>
                  <a:pt x="0" y="3435692"/>
                </a:lnTo>
                <a:lnTo>
                  <a:pt x="0" y="0"/>
                </a:lnTo>
                <a:close/>
              </a:path>
            </a:pathLst>
          </a:custGeom>
          <a:blipFill>
            <a:blip r:embed="rId8" cstate="print"/>
            <a:stretch>
              <a:fillRect t="-22545" b="-10014"/>
            </a:stretch>
          </a:blipFill>
        </p:spPr>
      </p:sp>
      <p:sp>
        <p:nvSpPr>
          <p:cNvPr id="9" name="Freeform 9"/>
          <p:cNvSpPr/>
          <p:nvPr/>
        </p:nvSpPr>
        <p:spPr>
          <a:xfrm>
            <a:off x="9144000" y="4330490"/>
            <a:ext cx="8520767" cy="3435693"/>
          </a:xfrm>
          <a:custGeom>
            <a:avLst/>
            <a:gdLst/>
            <a:ahLst/>
            <a:cxnLst/>
            <a:rect l="l" t="t" r="r" b="b"/>
            <a:pathLst>
              <a:path w="8520767" h="3435693">
                <a:moveTo>
                  <a:pt x="0" y="0"/>
                </a:moveTo>
                <a:lnTo>
                  <a:pt x="8520767" y="0"/>
                </a:lnTo>
                <a:lnTo>
                  <a:pt x="8520767" y="3435692"/>
                </a:lnTo>
                <a:lnTo>
                  <a:pt x="0" y="3435692"/>
                </a:lnTo>
                <a:lnTo>
                  <a:pt x="0" y="0"/>
                </a:lnTo>
                <a:close/>
              </a:path>
            </a:pathLst>
          </a:custGeom>
          <a:blipFill>
            <a:blip r:embed="rId9" cstate="print"/>
            <a:stretch>
              <a:fillRect t="-23726" b="-15777"/>
            </a:stretch>
          </a:blipFill>
        </p:spPr>
      </p:sp>
      <p:sp>
        <p:nvSpPr>
          <p:cNvPr id="10" name="TextBox 10"/>
          <p:cNvSpPr txBox="1"/>
          <p:nvPr/>
        </p:nvSpPr>
        <p:spPr>
          <a:xfrm>
            <a:off x="1028700" y="2322748"/>
            <a:ext cx="4003451" cy="646655"/>
          </a:xfrm>
          <a:prstGeom prst="rect">
            <a:avLst/>
          </a:prstGeom>
        </p:spPr>
        <p:txBody>
          <a:bodyPr lIns="0" tIns="0" rIns="0" bIns="0" rtlCol="0" anchor="t">
            <a:spAutoFit/>
          </a:bodyPr>
          <a:lstStyle/>
          <a:p>
            <a:pPr algn="l">
              <a:lnSpc>
                <a:spcPts val="5091"/>
              </a:lnSpc>
            </a:pPr>
            <a:r>
              <a:rPr lang="en-US" sz="4243">
                <a:solidFill>
                  <a:srgbClr val="F8F8F8"/>
                </a:solidFill>
                <a:latin typeface="Be Vietnam Bold"/>
              </a:rPr>
              <a:t>Master Admin</a:t>
            </a:r>
          </a:p>
        </p:txBody>
      </p:sp>
      <p:sp>
        <p:nvSpPr>
          <p:cNvPr id="11" name="TextBox 11"/>
          <p:cNvSpPr txBox="1"/>
          <p:nvPr/>
        </p:nvSpPr>
        <p:spPr>
          <a:xfrm>
            <a:off x="3565029" y="7890007"/>
            <a:ext cx="11157942" cy="1180465"/>
          </a:xfrm>
          <a:prstGeom prst="rect">
            <a:avLst/>
          </a:prstGeom>
        </p:spPr>
        <p:txBody>
          <a:bodyPr lIns="0" tIns="0" rIns="0" bIns="0" rtlCol="0" anchor="t">
            <a:spAutoFit/>
          </a:bodyPr>
          <a:lstStyle/>
          <a:p>
            <a:pPr algn="ctr">
              <a:lnSpc>
                <a:spcPts val="4759"/>
              </a:lnSpc>
            </a:pPr>
            <a:r>
              <a:rPr lang="en-US" sz="3399">
                <a:solidFill>
                  <a:srgbClr val="FFC44D"/>
                </a:solidFill>
                <a:latin typeface="Canva Sans"/>
              </a:rPr>
              <a:t>Master Admin is a Full control of Database</a:t>
            </a:r>
          </a:p>
          <a:p>
            <a:pPr algn="ctr">
              <a:lnSpc>
                <a:spcPts val="4759"/>
              </a:lnSpc>
            </a:pPr>
            <a:r>
              <a:rPr lang="en-US" sz="3399">
                <a:solidFill>
                  <a:srgbClr val="FFC44D"/>
                </a:solidFill>
                <a:latin typeface="Canva Sans"/>
              </a:rPr>
              <a:t>Master admin Add,remove , update everything can do</a:t>
            </a: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cstate="print"/>
            <a:stretch>
              <a:fillRect t="-9259" b="-9259"/>
            </a:stretch>
          </a:blipFill>
        </p:spPr>
      </p:sp>
      <p:grpSp>
        <p:nvGrpSpPr>
          <p:cNvPr id="3" name="Group 3"/>
          <p:cNvGrpSpPr/>
          <p:nvPr/>
        </p:nvGrpSpPr>
        <p:grpSpPr>
          <a:xfrm>
            <a:off x="1028700" y="745280"/>
            <a:ext cx="6163719" cy="772783"/>
            <a:chOff x="0" y="0"/>
            <a:chExt cx="8218292" cy="1030378"/>
          </a:xfrm>
        </p:grpSpPr>
        <p:sp>
          <p:nvSpPr>
            <p:cNvPr id="4" name="TextBox 4"/>
            <p:cNvSpPr txBox="1"/>
            <p:nvPr/>
          </p:nvSpPr>
          <p:spPr>
            <a:xfrm>
              <a:off x="1386219" y="96136"/>
              <a:ext cx="6832073" cy="771222"/>
            </a:xfrm>
            <a:prstGeom prst="rect">
              <a:avLst/>
            </a:prstGeom>
          </p:spPr>
          <p:txBody>
            <a:bodyPr lIns="0" tIns="0" rIns="0" bIns="0" rtlCol="0" anchor="t">
              <a:spAutoFit/>
            </a:bodyPr>
            <a:lstStyle/>
            <a:p>
              <a:pPr algn="l">
                <a:lnSpc>
                  <a:spcPts val="4866"/>
                </a:lnSpc>
                <a:spcBef>
                  <a:spcPct val="0"/>
                </a:spcBef>
              </a:pPr>
              <a:r>
                <a:rPr lang="en-US" sz="3476">
                  <a:solidFill>
                    <a:srgbClr val="F8F8F8"/>
                  </a:solidFill>
                  <a:latin typeface="IBM Plex Sans Bold"/>
                </a:rPr>
                <a:t>Nubps</a:t>
              </a:r>
            </a:p>
          </p:txBody>
        </p:sp>
        <p:sp>
          <p:nvSpPr>
            <p:cNvPr id="5" name="Freeform 5"/>
            <p:cNvSpPr/>
            <p:nvPr/>
          </p:nvSpPr>
          <p:spPr>
            <a:xfrm>
              <a:off x="0" y="0"/>
              <a:ext cx="1000403" cy="1030378"/>
            </a:xfrm>
            <a:custGeom>
              <a:avLst/>
              <a:gdLst/>
              <a:ahLst/>
              <a:cxnLst/>
              <a:rect l="l" t="t" r="r" b="b"/>
              <a:pathLst>
                <a:path w="1000403" h="1030378">
                  <a:moveTo>
                    <a:pt x="0" y="0"/>
                  </a:moveTo>
                  <a:lnTo>
                    <a:pt x="1000403" y="0"/>
                  </a:lnTo>
                  <a:lnTo>
                    <a:pt x="1000403" y="1030378"/>
                  </a:lnTo>
                  <a:lnTo>
                    <a:pt x="0" y="1030378"/>
                  </a:lnTo>
                  <a:lnTo>
                    <a:pt x="0" y="0"/>
                  </a:lnTo>
                  <a:close/>
                </a:path>
              </a:pathLst>
            </a:custGeom>
            <a:blipFill>
              <a:blip r:embed="rId3" cstate="print">
                <a:extLst>
                  <a:ext uri="{96DAC541-7B7A-43D3-8B79-37D633B846F1}">
                    <asvg:svgBlip xmlns:asvg="http://schemas.microsoft.com/office/drawing/2016/SVG/main" xmlns="" r:embed="rId4"/>
                  </a:ext>
                </a:extLst>
              </a:blip>
              <a:stretch>
                <a:fillRect/>
              </a:stretch>
            </a:blipFill>
          </p:spPr>
        </p:sp>
      </p:grpSp>
      <p:sp>
        <p:nvSpPr>
          <p:cNvPr id="6" name="Freeform 6"/>
          <p:cNvSpPr/>
          <p:nvPr/>
        </p:nvSpPr>
        <p:spPr>
          <a:xfrm rot="-8010284">
            <a:off x="11274917" y="-2976531"/>
            <a:ext cx="11342890" cy="9156806"/>
          </a:xfrm>
          <a:custGeom>
            <a:avLst/>
            <a:gdLst/>
            <a:ahLst/>
            <a:cxnLst/>
            <a:rect l="l" t="t" r="r" b="b"/>
            <a:pathLst>
              <a:path w="11342890" h="9156806">
                <a:moveTo>
                  <a:pt x="0" y="0"/>
                </a:moveTo>
                <a:lnTo>
                  <a:pt x="11342890" y="0"/>
                </a:lnTo>
                <a:lnTo>
                  <a:pt x="11342890" y="9156806"/>
                </a:lnTo>
                <a:lnTo>
                  <a:pt x="0" y="9156806"/>
                </a:lnTo>
                <a:lnTo>
                  <a:pt x="0" y="0"/>
                </a:lnTo>
                <a:close/>
              </a:path>
            </a:pathLst>
          </a:custGeom>
          <a:blipFill>
            <a:blip r:embed="rId5" cstate="print">
              <a:extLst>
                <a:ext uri="{96DAC541-7B7A-43D3-8B79-37D633B846F1}">
                  <asvg:svgBlip xmlns:asvg="http://schemas.microsoft.com/office/drawing/2016/SVG/main" xmlns="" r:embed="rId6"/>
                </a:ext>
              </a:extLst>
            </a:blip>
            <a:stretch>
              <a:fillRect/>
            </a:stretch>
          </a:blipFill>
        </p:spPr>
      </p:sp>
      <p:sp>
        <p:nvSpPr>
          <p:cNvPr id="7" name="TextBox 7"/>
          <p:cNvSpPr txBox="1"/>
          <p:nvPr/>
        </p:nvSpPr>
        <p:spPr>
          <a:xfrm>
            <a:off x="4110559" y="3774563"/>
            <a:ext cx="7812715" cy="2143125"/>
          </a:xfrm>
          <a:prstGeom prst="rect">
            <a:avLst/>
          </a:prstGeom>
        </p:spPr>
        <p:txBody>
          <a:bodyPr lIns="0" tIns="0" rIns="0" bIns="0" rtlCol="0" anchor="t">
            <a:spAutoFit/>
          </a:bodyPr>
          <a:lstStyle/>
          <a:p>
            <a:pPr algn="ctr">
              <a:lnSpc>
                <a:spcPts val="8400"/>
              </a:lnSpc>
            </a:pPr>
            <a:r>
              <a:rPr lang="en-US" sz="7000">
                <a:solidFill>
                  <a:srgbClr val="F8F8F8"/>
                </a:solidFill>
                <a:latin typeface="Be Vietnam Ultra-Bold"/>
              </a:rPr>
              <a:t>For inquiries, contact us.</a:t>
            </a:r>
          </a:p>
        </p:txBody>
      </p:sp>
      <p:sp>
        <p:nvSpPr>
          <p:cNvPr id="8" name="TextBox 8"/>
          <p:cNvSpPr txBox="1"/>
          <p:nvPr/>
        </p:nvSpPr>
        <p:spPr>
          <a:xfrm>
            <a:off x="2504629" y="7149975"/>
            <a:ext cx="2794199" cy="887095"/>
          </a:xfrm>
          <a:prstGeom prst="rect">
            <a:avLst/>
          </a:prstGeom>
        </p:spPr>
        <p:txBody>
          <a:bodyPr lIns="0" tIns="0" rIns="0" bIns="0" rtlCol="0" anchor="t">
            <a:spAutoFit/>
          </a:bodyPr>
          <a:lstStyle/>
          <a:p>
            <a:pPr algn="ctr">
              <a:lnSpc>
                <a:spcPts val="7279"/>
              </a:lnSpc>
            </a:pPr>
            <a:r>
              <a:rPr lang="en-US" sz="5199">
                <a:solidFill>
                  <a:srgbClr val="F8F8F8"/>
                </a:solidFill>
                <a:latin typeface="Canva Sans Bold"/>
              </a:rPr>
              <a:t>Website:</a:t>
            </a:r>
          </a:p>
        </p:txBody>
      </p:sp>
      <p:sp>
        <p:nvSpPr>
          <p:cNvPr id="9" name="TextBox 9"/>
          <p:cNvSpPr txBox="1"/>
          <p:nvPr/>
        </p:nvSpPr>
        <p:spPr>
          <a:xfrm>
            <a:off x="5630954" y="7317615"/>
            <a:ext cx="4771926" cy="580390"/>
          </a:xfrm>
          <a:prstGeom prst="rect">
            <a:avLst/>
          </a:prstGeom>
        </p:spPr>
        <p:txBody>
          <a:bodyPr lIns="0" tIns="0" rIns="0" bIns="0" rtlCol="0" anchor="t">
            <a:spAutoFit/>
          </a:bodyPr>
          <a:lstStyle/>
          <a:p>
            <a:pPr algn="ctr">
              <a:lnSpc>
                <a:spcPts val="4759"/>
              </a:lnSpc>
            </a:pPr>
            <a:r>
              <a:rPr lang="en-US" sz="3399" u="sng">
                <a:solidFill>
                  <a:srgbClr val="F8F8F8"/>
                </a:solidFill>
                <a:latin typeface="Canva Sans"/>
                <a:hlinkClick r:id="rId7" tooltip="https://www.nubps.xyz"/>
              </a:rPr>
              <a:t>https://www.nubps.xyz</a:t>
            </a: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412859" y="1924194"/>
            <a:ext cx="8156376" cy="8156376"/>
            <a:chOff x="0" y="0"/>
            <a:chExt cx="6350000" cy="6350000"/>
          </a:xfrm>
        </p:grpSpPr>
        <p:sp>
          <p:nvSpPr>
            <p:cNvPr id="3" name="Freeform 3"/>
            <p:cNvSpPr/>
            <p:nvPr/>
          </p:nvSpPr>
          <p:spPr>
            <a:xfrm>
              <a:off x="0" y="0"/>
              <a:ext cx="6350000" cy="6350000"/>
            </a:xfrm>
            <a:custGeom>
              <a:avLst/>
              <a:gdLst/>
              <a:ahLst/>
              <a:cxnLst/>
              <a:rect l="l" t="t" r="r" b="b"/>
              <a:pathLst>
                <a:path w="6350000" h="6350000">
                  <a:moveTo>
                    <a:pt x="5715000" y="6350000"/>
                  </a:moveTo>
                  <a:lnTo>
                    <a:pt x="635000" y="6350000"/>
                  </a:lnTo>
                  <a:cubicBezTo>
                    <a:pt x="284480" y="6350000"/>
                    <a:pt x="0" y="6065520"/>
                    <a:pt x="0" y="5715000"/>
                  </a:cubicBezTo>
                  <a:lnTo>
                    <a:pt x="0" y="635000"/>
                  </a:lnTo>
                  <a:cubicBezTo>
                    <a:pt x="0" y="284480"/>
                    <a:pt x="284480" y="0"/>
                    <a:pt x="635000" y="0"/>
                  </a:cubicBezTo>
                  <a:lnTo>
                    <a:pt x="5715000" y="0"/>
                  </a:lnTo>
                  <a:cubicBezTo>
                    <a:pt x="6065520" y="0"/>
                    <a:pt x="6350000" y="284480"/>
                    <a:pt x="6350000" y="635000"/>
                  </a:cubicBezTo>
                  <a:lnTo>
                    <a:pt x="6350000" y="5715000"/>
                  </a:lnTo>
                  <a:cubicBezTo>
                    <a:pt x="6350000" y="6065520"/>
                    <a:pt x="6065520" y="6350000"/>
                    <a:pt x="5715000" y="6350000"/>
                  </a:cubicBezTo>
                  <a:close/>
                </a:path>
              </a:pathLst>
            </a:custGeom>
            <a:blipFill>
              <a:blip r:embed="rId2" cstate="print"/>
              <a:stretch>
                <a:fillRect l="-25046" r="-25046"/>
              </a:stretch>
            </a:blipFill>
          </p:spPr>
        </p:sp>
      </p:grpSp>
      <p:grpSp>
        <p:nvGrpSpPr>
          <p:cNvPr id="4" name="Group 4"/>
          <p:cNvGrpSpPr/>
          <p:nvPr/>
        </p:nvGrpSpPr>
        <p:grpSpPr>
          <a:xfrm>
            <a:off x="9893541" y="2766850"/>
            <a:ext cx="8394459" cy="5183354"/>
            <a:chOff x="0" y="0"/>
            <a:chExt cx="11192612" cy="6911138"/>
          </a:xfrm>
        </p:grpSpPr>
        <p:sp>
          <p:nvSpPr>
            <p:cNvPr id="5" name="TextBox 5"/>
            <p:cNvSpPr txBox="1"/>
            <p:nvPr/>
          </p:nvSpPr>
          <p:spPr>
            <a:xfrm>
              <a:off x="0" y="-9525"/>
              <a:ext cx="11192612" cy="1431925"/>
            </a:xfrm>
            <a:prstGeom prst="rect">
              <a:avLst/>
            </a:prstGeom>
          </p:spPr>
          <p:txBody>
            <a:bodyPr lIns="0" tIns="0" rIns="0" bIns="0" rtlCol="0" anchor="t">
              <a:spAutoFit/>
            </a:bodyPr>
            <a:lstStyle/>
            <a:p>
              <a:pPr algn="l">
                <a:lnSpc>
                  <a:spcPts val="8400"/>
                </a:lnSpc>
              </a:pPr>
              <a:r>
                <a:rPr lang="en-US" sz="7000">
                  <a:solidFill>
                    <a:srgbClr val="01003B"/>
                  </a:solidFill>
                  <a:latin typeface="Be Vietnam Ultra-Bold"/>
                </a:rPr>
                <a:t>Project Overview</a:t>
              </a:r>
            </a:p>
          </p:txBody>
        </p:sp>
        <p:sp>
          <p:nvSpPr>
            <p:cNvPr id="6" name="TextBox 6"/>
            <p:cNvSpPr txBox="1"/>
            <p:nvPr/>
          </p:nvSpPr>
          <p:spPr>
            <a:xfrm>
              <a:off x="0" y="2326015"/>
              <a:ext cx="9150232" cy="4585123"/>
            </a:xfrm>
            <a:prstGeom prst="rect">
              <a:avLst/>
            </a:prstGeom>
          </p:spPr>
          <p:txBody>
            <a:bodyPr lIns="0" tIns="0" rIns="0" bIns="0" rtlCol="0" anchor="t">
              <a:spAutoFit/>
            </a:bodyPr>
            <a:lstStyle/>
            <a:p>
              <a:pPr marL="604521" lvl="1" indent="-302261" algn="l">
                <a:lnSpc>
                  <a:spcPts val="3920"/>
                </a:lnSpc>
                <a:buFont typeface="Arial"/>
                <a:buChar char="•"/>
              </a:pPr>
              <a:r>
                <a:rPr lang="en-US" sz="2800">
                  <a:solidFill>
                    <a:srgbClr val="01003B"/>
                  </a:solidFill>
                  <a:latin typeface="IBM Plex Sans"/>
                </a:rPr>
                <a:t>Our platform transforms how students and teachers work together on projects. It makes managing projects easy and encourages students to get involved actively. This helps students do well in their studies while also sparking new ideas and creativity.</a:t>
              </a:r>
            </a:p>
          </p:txBody>
        </p:sp>
      </p:grpSp>
      <p:grpSp>
        <p:nvGrpSpPr>
          <p:cNvPr id="7" name="Group 7"/>
          <p:cNvGrpSpPr/>
          <p:nvPr/>
        </p:nvGrpSpPr>
        <p:grpSpPr>
          <a:xfrm>
            <a:off x="1028700" y="745204"/>
            <a:ext cx="6164327" cy="772860"/>
            <a:chOff x="0" y="0"/>
            <a:chExt cx="8219103" cy="1030480"/>
          </a:xfrm>
        </p:grpSpPr>
        <p:sp>
          <p:nvSpPr>
            <p:cNvPr id="8" name="TextBox 8"/>
            <p:cNvSpPr txBox="1"/>
            <p:nvPr/>
          </p:nvSpPr>
          <p:spPr>
            <a:xfrm>
              <a:off x="1386356" y="96256"/>
              <a:ext cx="6832747" cy="771292"/>
            </a:xfrm>
            <a:prstGeom prst="rect">
              <a:avLst/>
            </a:prstGeom>
          </p:spPr>
          <p:txBody>
            <a:bodyPr lIns="0" tIns="0" rIns="0" bIns="0" rtlCol="0" anchor="t">
              <a:spAutoFit/>
            </a:bodyPr>
            <a:lstStyle/>
            <a:p>
              <a:pPr algn="l">
                <a:lnSpc>
                  <a:spcPts val="4866"/>
                </a:lnSpc>
                <a:spcBef>
                  <a:spcPct val="0"/>
                </a:spcBef>
              </a:pPr>
              <a:r>
                <a:rPr lang="en-US" sz="3476">
                  <a:solidFill>
                    <a:srgbClr val="01003B"/>
                  </a:solidFill>
                  <a:latin typeface="IBM Plex Sans Bold"/>
                </a:rPr>
                <a:t>Nubps</a:t>
              </a:r>
            </a:p>
          </p:txBody>
        </p:sp>
        <p:sp>
          <p:nvSpPr>
            <p:cNvPr id="9" name="Freeform 9"/>
            <p:cNvSpPr/>
            <p:nvPr/>
          </p:nvSpPr>
          <p:spPr>
            <a:xfrm>
              <a:off x="0" y="0"/>
              <a:ext cx="1000502" cy="1030480"/>
            </a:xfrm>
            <a:custGeom>
              <a:avLst/>
              <a:gdLst/>
              <a:ahLst/>
              <a:cxnLst/>
              <a:rect l="l" t="t" r="r" b="b"/>
              <a:pathLst>
                <a:path w="1000502" h="1030480">
                  <a:moveTo>
                    <a:pt x="0" y="0"/>
                  </a:moveTo>
                  <a:lnTo>
                    <a:pt x="1000502" y="0"/>
                  </a:lnTo>
                  <a:lnTo>
                    <a:pt x="1000502" y="1030480"/>
                  </a:lnTo>
                  <a:lnTo>
                    <a:pt x="0" y="1030480"/>
                  </a:lnTo>
                  <a:lnTo>
                    <a:pt x="0" y="0"/>
                  </a:lnTo>
                  <a:close/>
                </a:path>
              </a:pathLst>
            </a:custGeom>
            <a:blipFill>
              <a:blip r:embed="rId3" cstate="print">
                <a:extLst>
                  <a:ext uri="{96DAC541-7B7A-43D3-8B79-37D633B846F1}">
                    <asvg:svgBlip xmlns:asvg="http://schemas.microsoft.com/office/drawing/2016/SVG/main" xmlns="" r:embed="rId4"/>
                  </a:ext>
                </a:extLst>
              </a:blip>
              <a:stretch>
                <a:fillRect/>
              </a:stretch>
            </a:blipFill>
          </p:spPr>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cstate="print"/>
            <a:stretch>
              <a:fillRect t="-9259" b="-9259"/>
            </a:stretch>
          </a:blipFill>
        </p:spPr>
      </p:sp>
      <p:graphicFrame>
        <p:nvGraphicFramePr>
          <p:cNvPr id="3" name="Table 3"/>
          <p:cNvGraphicFramePr>
            <a:graphicFrameLocks noGrp="1"/>
          </p:cNvGraphicFramePr>
          <p:nvPr/>
        </p:nvGraphicFramePr>
        <p:xfrm>
          <a:off x="1600200" y="3771900"/>
          <a:ext cx="13585528" cy="6132996"/>
        </p:xfrm>
        <a:graphic>
          <a:graphicData uri="http://schemas.openxmlformats.org/drawingml/2006/table">
            <a:tbl>
              <a:tblPr/>
              <a:tblGrid>
                <a:gridCol w="1884695"/>
                <a:gridCol w="1884695"/>
                <a:gridCol w="1884695"/>
                <a:gridCol w="1884695"/>
                <a:gridCol w="1884695"/>
                <a:gridCol w="4162053"/>
              </a:tblGrid>
              <a:tr h="645146">
                <a:tc>
                  <a:txBody>
                    <a:bodyPr/>
                    <a:lstStyle/>
                    <a:p>
                      <a:pPr algn="ctr">
                        <a:lnSpc>
                          <a:spcPts val="2308"/>
                        </a:lnSpc>
                        <a:defRPr/>
                      </a:pPr>
                      <a:endParaRPr lang="en-US" sz="1100"/>
                    </a:p>
                  </a:txBody>
                  <a:tcPr marL="209412" marR="209412" marT="209412" marB="209412" anchor="ctr">
                    <a:lnL w="53954" cap="flat" cmpd="sng" algn="ctr">
                      <a:solidFill>
                        <a:srgbClr val="F79630"/>
                      </a:solidFill>
                      <a:prstDash val="solid"/>
                      <a:round/>
                      <a:headEnd type="none" w="med" len="med"/>
                      <a:tailEnd type="none" w="med" len="med"/>
                    </a:lnL>
                    <a:lnR w="53954" cap="flat" cmpd="sng" algn="ctr">
                      <a:solidFill>
                        <a:srgbClr val="F79630"/>
                      </a:solidFill>
                      <a:prstDash val="solid"/>
                      <a:round/>
                      <a:headEnd type="none" w="med" len="med"/>
                      <a:tailEnd type="none" w="med" len="med"/>
                    </a:lnR>
                    <a:lnT w="53954" cap="flat" cmpd="sng" algn="ctr">
                      <a:solidFill>
                        <a:srgbClr val="F79630"/>
                      </a:solidFill>
                      <a:prstDash val="solid"/>
                      <a:round/>
                      <a:headEnd type="none" w="med" len="med"/>
                      <a:tailEnd type="none" w="med" len="med"/>
                    </a:lnT>
                    <a:lnB w="53954" cap="flat" cmpd="sng" algn="ctr">
                      <a:solidFill>
                        <a:srgbClr val="F79630"/>
                      </a:solidFill>
                      <a:prstDash val="solid"/>
                      <a:round/>
                      <a:headEnd type="none" w="med" len="med"/>
                      <a:tailEnd type="none" w="med" len="med"/>
                    </a:lnB>
                    <a:solidFill>
                      <a:srgbClr val="15A46C"/>
                    </a:solidFill>
                  </a:tcPr>
                </a:tc>
                <a:tc>
                  <a:txBody>
                    <a:bodyPr/>
                    <a:lstStyle/>
                    <a:p>
                      <a:pPr algn="ctr">
                        <a:lnSpc>
                          <a:spcPts val="2885"/>
                        </a:lnSpc>
                        <a:defRPr/>
                      </a:pPr>
                      <a:r>
                        <a:rPr lang="en-US" sz="2061">
                          <a:solidFill>
                            <a:srgbClr val="FFFFFF"/>
                          </a:solidFill>
                          <a:latin typeface="Poppins Bold"/>
                        </a:rPr>
                        <a:t>WEEK 1</a:t>
                      </a:r>
                      <a:endParaRPr lang="en-US" sz="1100"/>
                    </a:p>
                  </a:txBody>
                  <a:tcPr marL="209412" marR="209412" marT="209412" marB="209412" anchor="ctr">
                    <a:lnL w="53954" cap="flat" cmpd="sng" algn="ctr">
                      <a:solidFill>
                        <a:srgbClr val="F79630"/>
                      </a:solidFill>
                      <a:prstDash val="solid"/>
                      <a:round/>
                      <a:headEnd type="none" w="med" len="med"/>
                      <a:tailEnd type="none" w="med" len="med"/>
                    </a:lnL>
                    <a:lnR w="53954" cap="flat" cmpd="sng" algn="ctr">
                      <a:solidFill>
                        <a:srgbClr val="F79630"/>
                      </a:solidFill>
                      <a:prstDash val="solid"/>
                      <a:round/>
                      <a:headEnd type="none" w="med" len="med"/>
                      <a:tailEnd type="none" w="med" len="med"/>
                    </a:lnR>
                    <a:lnT w="53954" cap="flat" cmpd="sng" algn="ctr">
                      <a:solidFill>
                        <a:srgbClr val="F79630"/>
                      </a:solidFill>
                      <a:prstDash val="solid"/>
                      <a:round/>
                      <a:headEnd type="none" w="med" len="med"/>
                      <a:tailEnd type="none" w="med" len="med"/>
                    </a:lnT>
                    <a:lnB w="53954" cap="flat" cmpd="sng" algn="ctr">
                      <a:solidFill>
                        <a:srgbClr val="F79630"/>
                      </a:solidFill>
                      <a:prstDash val="solid"/>
                      <a:round/>
                      <a:headEnd type="none" w="med" len="med"/>
                      <a:tailEnd type="none" w="med" len="med"/>
                    </a:lnB>
                    <a:solidFill>
                      <a:srgbClr val="15A46C"/>
                    </a:solidFill>
                  </a:tcPr>
                </a:tc>
                <a:tc>
                  <a:txBody>
                    <a:bodyPr/>
                    <a:lstStyle/>
                    <a:p>
                      <a:pPr algn="ctr">
                        <a:lnSpc>
                          <a:spcPts val="2885"/>
                        </a:lnSpc>
                        <a:defRPr/>
                      </a:pPr>
                      <a:r>
                        <a:rPr lang="en-US" sz="2061">
                          <a:solidFill>
                            <a:srgbClr val="FFFFFF"/>
                          </a:solidFill>
                          <a:latin typeface="Poppins Bold"/>
                        </a:rPr>
                        <a:t>WEEK 2</a:t>
                      </a:r>
                      <a:endParaRPr lang="en-US" sz="1100"/>
                    </a:p>
                  </a:txBody>
                  <a:tcPr marL="209412" marR="209412" marT="209412" marB="209412" anchor="ctr">
                    <a:lnL w="53954" cap="flat" cmpd="sng" algn="ctr">
                      <a:solidFill>
                        <a:srgbClr val="F79630"/>
                      </a:solidFill>
                      <a:prstDash val="solid"/>
                      <a:round/>
                      <a:headEnd type="none" w="med" len="med"/>
                      <a:tailEnd type="none" w="med" len="med"/>
                    </a:lnL>
                    <a:lnR w="53954" cap="flat" cmpd="sng" algn="ctr">
                      <a:solidFill>
                        <a:srgbClr val="F79630"/>
                      </a:solidFill>
                      <a:prstDash val="solid"/>
                      <a:round/>
                      <a:headEnd type="none" w="med" len="med"/>
                      <a:tailEnd type="none" w="med" len="med"/>
                    </a:lnR>
                    <a:lnT w="53954" cap="flat" cmpd="sng" algn="ctr">
                      <a:solidFill>
                        <a:srgbClr val="F79630"/>
                      </a:solidFill>
                      <a:prstDash val="solid"/>
                      <a:round/>
                      <a:headEnd type="none" w="med" len="med"/>
                      <a:tailEnd type="none" w="med" len="med"/>
                    </a:lnT>
                    <a:lnB w="53954" cap="flat" cmpd="sng" algn="ctr">
                      <a:solidFill>
                        <a:srgbClr val="F79630"/>
                      </a:solidFill>
                      <a:prstDash val="solid"/>
                      <a:round/>
                      <a:headEnd type="none" w="med" len="med"/>
                      <a:tailEnd type="none" w="med" len="med"/>
                    </a:lnB>
                    <a:solidFill>
                      <a:srgbClr val="15A46C"/>
                    </a:solidFill>
                  </a:tcPr>
                </a:tc>
                <a:tc>
                  <a:txBody>
                    <a:bodyPr/>
                    <a:lstStyle/>
                    <a:p>
                      <a:pPr algn="ctr">
                        <a:lnSpc>
                          <a:spcPts val="2885"/>
                        </a:lnSpc>
                        <a:defRPr/>
                      </a:pPr>
                      <a:r>
                        <a:rPr lang="en-US" sz="2061">
                          <a:solidFill>
                            <a:srgbClr val="FFFFFF"/>
                          </a:solidFill>
                          <a:latin typeface="Poppins Bold"/>
                        </a:rPr>
                        <a:t>WEEK 3</a:t>
                      </a:r>
                      <a:endParaRPr lang="en-US" sz="1100"/>
                    </a:p>
                  </a:txBody>
                  <a:tcPr marL="209412" marR="209412" marT="209412" marB="209412" anchor="ctr">
                    <a:lnL w="53954" cap="flat" cmpd="sng" algn="ctr">
                      <a:solidFill>
                        <a:srgbClr val="F79630"/>
                      </a:solidFill>
                      <a:prstDash val="solid"/>
                      <a:round/>
                      <a:headEnd type="none" w="med" len="med"/>
                      <a:tailEnd type="none" w="med" len="med"/>
                    </a:lnL>
                    <a:lnR w="53954" cap="flat" cmpd="sng" algn="ctr">
                      <a:solidFill>
                        <a:srgbClr val="F79630"/>
                      </a:solidFill>
                      <a:prstDash val="solid"/>
                      <a:round/>
                      <a:headEnd type="none" w="med" len="med"/>
                      <a:tailEnd type="none" w="med" len="med"/>
                    </a:lnR>
                    <a:lnT w="53954" cap="flat" cmpd="sng" algn="ctr">
                      <a:solidFill>
                        <a:srgbClr val="F79630"/>
                      </a:solidFill>
                      <a:prstDash val="solid"/>
                      <a:round/>
                      <a:headEnd type="none" w="med" len="med"/>
                      <a:tailEnd type="none" w="med" len="med"/>
                    </a:lnT>
                    <a:lnB w="53954" cap="flat" cmpd="sng" algn="ctr">
                      <a:solidFill>
                        <a:srgbClr val="F79630"/>
                      </a:solidFill>
                      <a:prstDash val="solid"/>
                      <a:round/>
                      <a:headEnd type="none" w="med" len="med"/>
                      <a:tailEnd type="none" w="med" len="med"/>
                    </a:lnB>
                    <a:solidFill>
                      <a:srgbClr val="15A46C"/>
                    </a:solidFill>
                  </a:tcPr>
                </a:tc>
                <a:tc>
                  <a:txBody>
                    <a:bodyPr/>
                    <a:lstStyle/>
                    <a:p>
                      <a:pPr algn="ctr">
                        <a:lnSpc>
                          <a:spcPts val="2885"/>
                        </a:lnSpc>
                        <a:defRPr/>
                      </a:pPr>
                      <a:r>
                        <a:rPr lang="en-US" sz="2061">
                          <a:solidFill>
                            <a:srgbClr val="FFFFFF"/>
                          </a:solidFill>
                          <a:latin typeface="Poppins Bold"/>
                        </a:rPr>
                        <a:t>WEEK 4</a:t>
                      </a:r>
                      <a:endParaRPr lang="en-US" sz="1100"/>
                    </a:p>
                  </a:txBody>
                  <a:tcPr marL="209412" marR="209412" marT="209412" marB="209412" anchor="ctr">
                    <a:lnL w="53954" cap="flat" cmpd="sng" algn="ctr">
                      <a:solidFill>
                        <a:srgbClr val="F79630"/>
                      </a:solidFill>
                      <a:prstDash val="solid"/>
                      <a:round/>
                      <a:headEnd type="none" w="med" len="med"/>
                      <a:tailEnd type="none" w="med" len="med"/>
                    </a:lnL>
                    <a:lnR w="53954" cap="flat" cmpd="sng" algn="ctr">
                      <a:solidFill>
                        <a:srgbClr val="F79630"/>
                      </a:solidFill>
                      <a:prstDash val="solid"/>
                      <a:round/>
                      <a:headEnd type="none" w="med" len="med"/>
                      <a:tailEnd type="none" w="med" len="med"/>
                    </a:lnR>
                    <a:lnT w="53954" cap="flat" cmpd="sng" algn="ctr">
                      <a:solidFill>
                        <a:srgbClr val="F79630"/>
                      </a:solidFill>
                      <a:prstDash val="solid"/>
                      <a:round/>
                      <a:headEnd type="none" w="med" len="med"/>
                      <a:tailEnd type="none" w="med" len="med"/>
                    </a:lnT>
                    <a:lnB w="53954" cap="flat" cmpd="sng" algn="ctr">
                      <a:solidFill>
                        <a:srgbClr val="F79630"/>
                      </a:solidFill>
                      <a:prstDash val="solid"/>
                      <a:round/>
                      <a:headEnd type="none" w="med" len="med"/>
                      <a:tailEnd type="none" w="med" len="med"/>
                    </a:lnB>
                    <a:solidFill>
                      <a:srgbClr val="15A46C"/>
                    </a:solidFill>
                  </a:tcPr>
                </a:tc>
                <a:tc>
                  <a:txBody>
                    <a:bodyPr/>
                    <a:lstStyle/>
                    <a:p>
                      <a:pPr algn="ctr">
                        <a:lnSpc>
                          <a:spcPts val="2885"/>
                        </a:lnSpc>
                        <a:defRPr/>
                      </a:pPr>
                      <a:r>
                        <a:rPr lang="en-US" sz="2061">
                          <a:solidFill>
                            <a:srgbClr val="FFFFFF"/>
                          </a:solidFill>
                          <a:latin typeface="Poppins Bold"/>
                        </a:rPr>
                        <a:t>WEEK 5</a:t>
                      </a:r>
                      <a:endParaRPr lang="en-US" sz="1100"/>
                    </a:p>
                  </a:txBody>
                  <a:tcPr marL="209412" marR="209412" marT="209412" marB="209412" anchor="ctr">
                    <a:lnL w="53954" cap="flat" cmpd="sng" algn="ctr">
                      <a:solidFill>
                        <a:srgbClr val="F79630"/>
                      </a:solidFill>
                      <a:prstDash val="solid"/>
                      <a:round/>
                      <a:headEnd type="none" w="med" len="med"/>
                      <a:tailEnd type="none" w="med" len="med"/>
                    </a:lnL>
                    <a:lnR w="53954" cap="flat" cmpd="sng" algn="ctr">
                      <a:solidFill>
                        <a:srgbClr val="F79630"/>
                      </a:solidFill>
                      <a:prstDash val="solid"/>
                      <a:round/>
                      <a:headEnd type="none" w="med" len="med"/>
                      <a:tailEnd type="none" w="med" len="med"/>
                    </a:lnR>
                    <a:lnT w="53954" cap="flat" cmpd="sng" algn="ctr">
                      <a:solidFill>
                        <a:srgbClr val="F79630"/>
                      </a:solidFill>
                      <a:prstDash val="solid"/>
                      <a:round/>
                      <a:headEnd type="none" w="med" len="med"/>
                      <a:tailEnd type="none" w="med" len="med"/>
                    </a:lnT>
                    <a:lnB w="53954" cap="flat" cmpd="sng" algn="ctr">
                      <a:solidFill>
                        <a:srgbClr val="F79630"/>
                      </a:solidFill>
                      <a:prstDash val="solid"/>
                      <a:round/>
                      <a:headEnd type="none" w="med" len="med"/>
                      <a:tailEnd type="none" w="med" len="med"/>
                    </a:lnB>
                    <a:solidFill>
                      <a:srgbClr val="15A46C"/>
                    </a:solidFill>
                  </a:tcPr>
                </a:tc>
              </a:tr>
              <a:tr h="1503609">
                <a:tc>
                  <a:txBody>
                    <a:bodyPr/>
                    <a:lstStyle/>
                    <a:p>
                      <a:pPr algn="ctr">
                        <a:lnSpc>
                          <a:spcPts val="2308"/>
                        </a:lnSpc>
                        <a:defRPr/>
                      </a:pPr>
                      <a:r>
                        <a:rPr lang="en-US" sz="1648">
                          <a:solidFill>
                            <a:srgbClr val="000000"/>
                          </a:solidFill>
                          <a:latin typeface="Poppins"/>
                        </a:rPr>
                        <a:t>Task name</a:t>
                      </a:r>
                      <a:endParaRPr lang="en-US" sz="1100"/>
                    </a:p>
                  </a:txBody>
                  <a:tcPr marL="209412" marR="209412" marT="209412" marB="209412" anchor="ctr">
                    <a:lnL w="53954" cap="flat" cmpd="sng" algn="ctr">
                      <a:solidFill>
                        <a:srgbClr val="F79630"/>
                      </a:solidFill>
                      <a:prstDash val="solid"/>
                      <a:round/>
                      <a:headEnd type="none" w="med" len="med"/>
                      <a:tailEnd type="none" w="med" len="med"/>
                    </a:lnL>
                    <a:lnR w="53954" cap="flat" cmpd="sng" algn="ctr">
                      <a:solidFill>
                        <a:srgbClr val="F79630"/>
                      </a:solidFill>
                      <a:prstDash val="solid"/>
                      <a:round/>
                      <a:headEnd type="none" w="med" len="med"/>
                      <a:tailEnd type="none" w="med" len="med"/>
                    </a:lnR>
                    <a:lnT w="53954" cap="flat" cmpd="sng" algn="ctr">
                      <a:solidFill>
                        <a:srgbClr val="F79630"/>
                      </a:solidFill>
                      <a:prstDash val="solid"/>
                      <a:round/>
                      <a:headEnd type="none" w="med" len="med"/>
                      <a:tailEnd type="none" w="med" len="med"/>
                    </a:lnT>
                    <a:lnB w="53954" cap="flat" cmpd="sng" algn="ctr">
                      <a:solidFill>
                        <a:srgbClr val="F79630"/>
                      </a:solidFill>
                      <a:prstDash val="solid"/>
                      <a:round/>
                      <a:headEnd type="none" w="med" len="med"/>
                      <a:tailEnd type="none" w="med" len="med"/>
                    </a:lnB>
                    <a:solidFill>
                      <a:srgbClr val="FFFFFF"/>
                    </a:solidFill>
                  </a:tcPr>
                </a:tc>
                <a:tc>
                  <a:txBody>
                    <a:bodyPr/>
                    <a:lstStyle/>
                    <a:p>
                      <a:pPr algn="ctr">
                        <a:lnSpc>
                          <a:spcPts val="2308"/>
                        </a:lnSpc>
                        <a:defRPr/>
                      </a:pPr>
                      <a:r>
                        <a:rPr lang="en-US" sz="1648">
                          <a:solidFill>
                            <a:srgbClr val="000000"/>
                          </a:solidFill>
                          <a:latin typeface="Poppins"/>
                        </a:rPr>
                        <a:t>ER Diagram</a:t>
                      </a:r>
                      <a:endParaRPr lang="en-US" sz="1100"/>
                    </a:p>
                  </a:txBody>
                  <a:tcPr marL="209412" marR="209412" marT="209412" marB="209412" anchor="ctr">
                    <a:lnL w="53954" cap="flat" cmpd="sng" algn="ctr">
                      <a:solidFill>
                        <a:srgbClr val="F79630"/>
                      </a:solidFill>
                      <a:prstDash val="solid"/>
                      <a:round/>
                      <a:headEnd type="none" w="med" len="med"/>
                      <a:tailEnd type="none" w="med" len="med"/>
                    </a:lnL>
                    <a:lnR w="53954" cap="flat" cmpd="sng" algn="ctr">
                      <a:solidFill>
                        <a:srgbClr val="F79630"/>
                      </a:solidFill>
                      <a:prstDash val="solid"/>
                      <a:round/>
                      <a:headEnd type="none" w="med" len="med"/>
                      <a:tailEnd type="none" w="med" len="med"/>
                    </a:lnR>
                    <a:lnT w="53954" cap="flat" cmpd="sng" algn="ctr">
                      <a:solidFill>
                        <a:srgbClr val="F79630"/>
                      </a:solidFill>
                      <a:prstDash val="solid"/>
                      <a:round/>
                      <a:headEnd type="none" w="med" len="med"/>
                      <a:tailEnd type="none" w="med" len="med"/>
                    </a:lnT>
                    <a:lnB w="53954" cap="flat" cmpd="sng" algn="ctr">
                      <a:solidFill>
                        <a:srgbClr val="F79630"/>
                      </a:solidFill>
                      <a:prstDash val="solid"/>
                      <a:round/>
                      <a:headEnd type="none" w="med" len="med"/>
                      <a:tailEnd type="none" w="med" len="med"/>
                    </a:lnB>
                    <a:solidFill>
                      <a:srgbClr val="FFFFFF"/>
                    </a:solidFill>
                  </a:tcPr>
                </a:tc>
                <a:tc>
                  <a:txBody>
                    <a:bodyPr/>
                    <a:lstStyle/>
                    <a:p>
                      <a:pPr algn="ctr">
                        <a:lnSpc>
                          <a:spcPts val="2308"/>
                        </a:lnSpc>
                        <a:defRPr/>
                      </a:pPr>
                      <a:r>
                        <a:rPr lang="en-US" sz="1648">
                          <a:solidFill>
                            <a:srgbClr val="000000"/>
                          </a:solidFill>
                          <a:latin typeface="Open Sans Light"/>
                        </a:rPr>
                        <a:t>Creating Database Environments</a:t>
                      </a:r>
                      <a:endParaRPr lang="en-US" sz="1100"/>
                    </a:p>
                  </a:txBody>
                  <a:tcPr marL="209412" marR="209412" marT="209412" marB="209412" anchor="ctr">
                    <a:lnL w="53954" cap="flat" cmpd="sng" algn="ctr">
                      <a:solidFill>
                        <a:srgbClr val="F79630"/>
                      </a:solidFill>
                      <a:prstDash val="solid"/>
                      <a:round/>
                      <a:headEnd type="none" w="med" len="med"/>
                      <a:tailEnd type="none" w="med" len="med"/>
                    </a:lnL>
                    <a:lnR w="53954" cap="flat" cmpd="sng" algn="ctr">
                      <a:solidFill>
                        <a:srgbClr val="F79630"/>
                      </a:solidFill>
                      <a:prstDash val="solid"/>
                      <a:round/>
                      <a:headEnd type="none" w="med" len="med"/>
                      <a:tailEnd type="none" w="med" len="med"/>
                    </a:lnR>
                    <a:lnT w="53954" cap="flat" cmpd="sng" algn="ctr">
                      <a:solidFill>
                        <a:srgbClr val="F79630"/>
                      </a:solidFill>
                      <a:prstDash val="solid"/>
                      <a:round/>
                      <a:headEnd type="none" w="med" len="med"/>
                      <a:tailEnd type="none" w="med" len="med"/>
                    </a:lnT>
                    <a:lnB w="53954" cap="flat" cmpd="sng" algn="ctr">
                      <a:solidFill>
                        <a:srgbClr val="F79630"/>
                      </a:solidFill>
                      <a:prstDash val="solid"/>
                      <a:round/>
                      <a:headEnd type="none" w="med" len="med"/>
                      <a:tailEnd type="none" w="med" len="med"/>
                    </a:lnB>
                    <a:solidFill>
                      <a:srgbClr val="FFFFFF"/>
                    </a:solidFill>
                  </a:tcPr>
                </a:tc>
                <a:tc>
                  <a:txBody>
                    <a:bodyPr/>
                    <a:lstStyle/>
                    <a:p>
                      <a:pPr algn="ctr">
                        <a:lnSpc>
                          <a:spcPts val="2308"/>
                        </a:lnSpc>
                        <a:defRPr/>
                      </a:pPr>
                      <a:r>
                        <a:rPr lang="en-US" sz="1648">
                          <a:solidFill>
                            <a:srgbClr val="000000"/>
                          </a:solidFill>
                          <a:latin typeface="Open Sans"/>
                        </a:rPr>
                        <a:t>Student Group Creation Logic</a:t>
                      </a:r>
                      <a:endParaRPr lang="en-US" sz="1100"/>
                    </a:p>
                  </a:txBody>
                  <a:tcPr marL="209412" marR="209412" marT="209412" marB="209412" anchor="ctr">
                    <a:lnL w="53954" cap="flat" cmpd="sng" algn="ctr">
                      <a:solidFill>
                        <a:srgbClr val="F79630"/>
                      </a:solidFill>
                      <a:prstDash val="solid"/>
                      <a:round/>
                      <a:headEnd type="none" w="med" len="med"/>
                      <a:tailEnd type="none" w="med" len="med"/>
                    </a:lnL>
                    <a:lnR w="53954" cap="flat" cmpd="sng" algn="ctr">
                      <a:solidFill>
                        <a:srgbClr val="F79630"/>
                      </a:solidFill>
                      <a:prstDash val="solid"/>
                      <a:round/>
                      <a:headEnd type="none" w="med" len="med"/>
                      <a:tailEnd type="none" w="med" len="med"/>
                    </a:lnR>
                    <a:lnT w="53954" cap="flat" cmpd="sng" algn="ctr">
                      <a:solidFill>
                        <a:srgbClr val="F79630"/>
                      </a:solidFill>
                      <a:prstDash val="solid"/>
                      <a:round/>
                      <a:headEnd type="none" w="med" len="med"/>
                      <a:tailEnd type="none" w="med" len="med"/>
                    </a:lnT>
                    <a:lnB w="53954" cap="flat" cmpd="sng" algn="ctr">
                      <a:solidFill>
                        <a:srgbClr val="F79630"/>
                      </a:solidFill>
                      <a:prstDash val="solid"/>
                      <a:round/>
                      <a:headEnd type="none" w="med" len="med"/>
                      <a:tailEnd type="none" w="med" len="med"/>
                    </a:lnB>
                    <a:solidFill>
                      <a:srgbClr val="FFFFFF"/>
                    </a:solidFill>
                  </a:tcPr>
                </a:tc>
                <a:tc>
                  <a:txBody>
                    <a:bodyPr/>
                    <a:lstStyle/>
                    <a:p>
                      <a:pPr algn="ctr">
                        <a:lnSpc>
                          <a:spcPts val="2308"/>
                        </a:lnSpc>
                        <a:defRPr/>
                      </a:pPr>
                      <a:r>
                        <a:rPr lang="en-US" sz="1648">
                          <a:solidFill>
                            <a:srgbClr val="000000"/>
                          </a:solidFill>
                          <a:latin typeface="Open Sans"/>
                        </a:rPr>
                        <a:t>Weekly Task Management system and Progress marking</a:t>
                      </a:r>
                      <a:endParaRPr lang="en-US" sz="1100"/>
                    </a:p>
                  </a:txBody>
                  <a:tcPr marL="209412" marR="209412" marT="209412" marB="209412" anchor="ctr">
                    <a:lnL w="53954" cap="flat" cmpd="sng" algn="ctr">
                      <a:solidFill>
                        <a:srgbClr val="F79630"/>
                      </a:solidFill>
                      <a:prstDash val="solid"/>
                      <a:round/>
                      <a:headEnd type="none" w="med" len="med"/>
                      <a:tailEnd type="none" w="med" len="med"/>
                    </a:lnL>
                    <a:lnR w="53954" cap="flat" cmpd="sng" algn="ctr">
                      <a:solidFill>
                        <a:srgbClr val="F79630"/>
                      </a:solidFill>
                      <a:prstDash val="solid"/>
                      <a:round/>
                      <a:headEnd type="none" w="med" len="med"/>
                      <a:tailEnd type="none" w="med" len="med"/>
                    </a:lnR>
                    <a:lnT w="53954" cap="flat" cmpd="sng" algn="ctr">
                      <a:solidFill>
                        <a:srgbClr val="F79630"/>
                      </a:solidFill>
                      <a:prstDash val="solid"/>
                      <a:round/>
                      <a:headEnd type="none" w="med" len="med"/>
                      <a:tailEnd type="none" w="med" len="med"/>
                    </a:lnT>
                    <a:lnB w="53954" cap="flat" cmpd="sng" algn="ctr">
                      <a:solidFill>
                        <a:srgbClr val="F79630"/>
                      </a:solidFill>
                      <a:prstDash val="solid"/>
                      <a:round/>
                      <a:headEnd type="none" w="med" len="med"/>
                      <a:tailEnd type="none" w="med" len="med"/>
                    </a:lnB>
                    <a:solidFill>
                      <a:srgbClr val="FFFFFF"/>
                    </a:solidFill>
                  </a:tcPr>
                </a:tc>
                <a:tc>
                  <a:txBody>
                    <a:bodyPr/>
                    <a:lstStyle/>
                    <a:p>
                      <a:pPr algn="ctr">
                        <a:lnSpc>
                          <a:spcPts val="2308"/>
                        </a:lnSpc>
                        <a:defRPr/>
                      </a:pPr>
                      <a:r>
                        <a:rPr lang="en-US" sz="1648">
                          <a:solidFill>
                            <a:srgbClr val="000000"/>
                          </a:solidFill>
                          <a:latin typeface="Open Sans Light"/>
                        </a:rPr>
                        <a:t>Notice System</a:t>
                      </a:r>
                      <a:endParaRPr lang="en-US" sz="1100"/>
                    </a:p>
                  </a:txBody>
                  <a:tcPr marL="209412" marR="209412" marT="209412" marB="209412" anchor="ctr">
                    <a:lnL w="53954" cap="flat" cmpd="sng" algn="ctr">
                      <a:solidFill>
                        <a:srgbClr val="F79630"/>
                      </a:solidFill>
                      <a:prstDash val="solid"/>
                      <a:round/>
                      <a:headEnd type="none" w="med" len="med"/>
                      <a:tailEnd type="none" w="med" len="med"/>
                    </a:lnL>
                    <a:lnR w="53954" cap="flat" cmpd="sng" algn="ctr">
                      <a:solidFill>
                        <a:srgbClr val="F79630"/>
                      </a:solidFill>
                      <a:prstDash val="solid"/>
                      <a:round/>
                      <a:headEnd type="none" w="med" len="med"/>
                      <a:tailEnd type="none" w="med" len="med"/>
                    </a:lnR>
                    <a:lnT w="53954" cap="flat" cmpd="sng" algn="ctr">
                      <a:solidFill>
                        <a:srgbClr val="F79630"/>
                      </a:solidFill>
                      <a:prstDash val="solid"/>
                      <a:round/>
                      <a:headEnd type="none" w="med" len="med"/>
                      <a:tailEnd type="none" w="med" len="med"/>
                    </a:lnT>
                    <a:lnB w="53954" cap="flat" cmpd="sng" algn="ctr">
                      <a:solidFill>
                        <a:srgbClr val="F79630"/>
                      </a:solidFill>
                      <a:prstDash val="solid"/>
                      <a:round/>
                      <a:headEnd type="none" w="med" len="med"/>
                      <a:tailEnd type="none" w="med" len="med"/>
                    </a:lnB>
                    <a:solidFill>
                      <a:srgbClr val="FFFFFF"/>
                    </a:solidFill>
                  </a:tcPr>
                </a:tc>
              </a:tr>
              <a:tr h="1503609">
                <a:tc>
                  <a:txBody>
                    <a:bodyPr/>
                    <a:lstStyle/>
                    <a:p>
                      <a:pPr algn="ctr">
                        <a:lnSpc>
                          <a:spcPts val="2308"/>
                        </a:lnSpc>
                        <a:defRPr/>
                      </a:pPr>
                      <a:r>
                        <a:rPr lang="en-US" sz="1648">
                          <a:solidFill>
                            <a:srgbClr val="000000"/>
                          </a:solidFill>
                          <a:latin typeface="Poppins"/>
                        </a:rPr>
                        <a:t>Task name</a:t>
                      </a:r>
                      <a:endParaRPr lang="en-US" sz="1100"/>
                    </a:p>
                  </a:txBody>
                  <a:tcPr marL="209412" marR="209412" marT="209412" marB="209412" anchor="ctr">
                    <a:lnL w="53954" cap="flat" cmpd="sng" algn="ctr">
                      <a:solidFill>
                        <a:srgbClr val="F79630"/>
                      </a:solidFill>
                      <a:prstDash val="solid"/>
                      <a:round/>
                      <a:headEnd type="none" w="med" len="med"/>
                      <a:tailEnd type="none" w="med" len="med"/>
                    </a:lnL>
                    <a:lnR w="53954" cap="flat" cmpd="sng" algn="ctr">
                      <a:solidFill>
                        <a:srgbClr val="F79630"/>
                      </a:solidFill>
                      <a:prstDash val="solid"/>
                      <a:round/>
                      <a:headEnd type="none" w="med" len="med"/>
                      <a:tailEnd type="none" w="med" len="med"/>
                    </a:lnR>
                    <a:lnT w="53954" cap="flat" cmpd="sng" algn="ctr">
                      <a:solidFill>
                        <a:srgbClr val="F79630"/>
                      </a:solidFill>
                      <a:prstDash val="solid"/>
                      <a:round/>
                      <a:headEnd type="none" w="med" len="med"/>
                      <a:tailEnd type="none" w="med" len="med"/>
                    </a:lnT>
                    <a:lnB w="53954" cap="flat" cmpd="sng" algn="ctr">
                      <a:solidFill>
                        <a:srgbClr val="F79630"/>
                      </a:solidFill>
                      <a:prstDash val="solid"/>
                      <a:round/>
                      <a:headEnd type="none" w="med" len="med"/>
                      <a:tailEnd type="none" w="med" len="med"/>
                    </a:lnB>
                    <a:solidFill>
                      <a:srgbClr val="FFFFFF"/>
                    </a:solidFill>
                  </a:tcPr>
                </a:tc>
                <a:tc>
                  <a:txBody>
                    <a:bodyPr/>
                    <a:lstStyle/>
                    <a:p>
                      <a:pPr algn="ctr">
                        <a:lnSpc>
                          <a:spcPts val="2308"/>
                        </a:lnSpc>
                        <a:defRPr/>
                      </a:pPr>
                      <a:r>
                        <a:rPr lang="en-US" sz="1648">
                          <a:solidFill>
                            <a:srgbClr val="000000"/>
                          </a:solidFill>
                          <a:latin typeface="Open Sans Light"/>
                        </a:rPr>
                        <a:t>Student Dashboard Frontend</a:t>
                      </a:r>
                      <a:endParaRPr lang="en-US" sz="1100"/>
                    </a:p>
                  </a:txBody>
                  <a:tcPr marL="209412" marR="209412" marT="209412" marB="209412" anchor="ctr">
                    <a:lnL w="53954" cap="flat" cmpd="sng" algn="ctr">
                      <a:solidFill>
                        <a:srgbClr val="F79630"/>
                      </a:solidFill>
                      <a:prstDash val="solid"/>
                      <a:round/>
                      <a:headEnd type="none" w="med" len="med"/>
                      <a:tailEnd type="none" w="med" len="med"/>
                    </a:lnL>
                    <a:lnR w="53954" cap="flat" cmpd="sng" algn="ctr">
                      <a:solidFill>
                        <a:srgbClr val="F79630"/>
                      </a:solidFill>
                      <a:prstDash val="solid"/>
                      <a:round/>
                      <a:headEnd type="none" w="med" len="med"/>
                      <a:tailEnd type="none" w="med" len="med"/>
                    </a:lnR>
                    <a:lnT w="53954" cap="flat" cmpd="sng" algn="ctr">
                      <a:solidFill>
                        <a:srgbClr val="F79630"/>
                      </a:solidFill>
                      <a:prstDash val="solid"/>
                      <a:round/>
                      <a:headEnd type="none" w="med" len="med"/>
                      <a:tailEnd type="none" w="med" len="med"/>
                    </a:lnT>
                    <a:lnB w="53954" cap="flat" cmpd="sng" algn="ctr">
                      <a:solidFill>
                        <a:srgbClr val="F79630"/>
                      </a:solidFill>
                      <a:prstDash val="solid"/>
                      <a:round/>
                      <a:headEnd type="none" w="med" len="med"/>
                      <a:tailEnd type="none" w="med" len="med"/>
                    </a:lnB>
                    <a:solidFill>
                      <a:srgbClr val="FFFFFF"/>
                    </a:solidFill>
                  </a:tcPr>
                </a:tc>
                <a:tc>
                  <a:txBody>
                    <a:bodyPr/>
                    <a:lstStyle/>
                    <a:p>
                      <a:pPr algn="ctr">
                        <a:lnSpc>
                          <a:spcPts val="2308"/>
                        </a:lnSpc>
                        <a:defRPr/>
                      </a:pPr>
                      <a:r>
                        <a:rPr lang="en-US" sz="1648">
                          <a:solidFill>
                            <a:srgbClr val="000000"/>
                          </a:solidFill>
                          <a:latin typeface="Open Sans Light"/>
                        </a:rPr>
                        <a:t>Login/Signup Template</a:t>
                      </a:r>
                      <a:endParaRPr lang="en-US" sz="1100"/>
                    </a:p>
                  </a:txBody>
                  <a:tcPr marL="209412" marR="209412" marT="209412" marB="209412" anchor="ctr">
                    <a:lnL w="53954" cap="flat" cmpd="sng" algn="ctr">
                      <a:solidFill>
                        <a:srgbClr val="F79630"/>
                      </a:solidFill>
                      <a:prstDash val="solid"/>
                      <a:round/>
                      <a:headEnd type="none" w="med" len="med"/>
                      <a:tailEnd type="none" w="med" len="med"/>
                    </a:lnL>
                    <a:lnR w="53954" cap="flat" cmpd="sng" algn="ctr">
                      <a:solidFill>
                        <a:srgbClr val="F79630"/>
                      </a:solidFill>
                      <a:prstDash val="solid"/>
                      <a:round/>
                      <a:headEnd type="none" w="med" len="med"/>
                      <a:tailEnd type="none" w="med" len="med"/>
                    </a:lnR>
                    <a:lnT w="53954" cap="flat" cmpd="sng" algn="ctr">
                      <a:solidFill>
                        <a:srgbClr val="F79630"/>
                      </a:solidFill>
                      <a:prstDash val="solid"/>
                      <a:round/>
                      <a:headEnd type="none" w="med" len="med"/>
                      <a:tailEnd type="none" w="med" len="med"/>
                    </a:lnT>
                    <a:lnB w="53954" cap="flat" cmpd="sng" algn="ctr">
                      <a:solidFill>
                        <a:srgbClr val="F79630"/>
                      </a:solidFill>
                      <a:prstDash val="solid"/>
                      <a:round/>
                      <a:headEnd type="none" w="med" len="med"/>
                      <a:tailEnd type="none" w="med" len="med"/>
                    </a:lnB>
                    <a:solidFill>
                      <a:srgbClr val="FFFFFF"/>
                    </a:solidFill>
                  </a:tcPr>
                </a:tc>
                <a:tc>
                  <a:txBody>
                    <a:bodyPr/>
                    <a:lstStyle/>
                    <a:p>
                      <a:pPr algn="ctr">
                        <a:lnSpc>
                          <a:spcPts val="2308"/>
                        </a:lnSpc>
                        <a:defRPr/>
                      </a:pPr>
                      <a:r>
                        <a:rPr lang="en-US" sz="1648">
                          <a:solidFill>
                            <a:srgbClr val="000000"/>
                          </a:solidFill>
                          <a:latin typeface="Open Sans Light"/>
                        </a:rPr>
                        <a:t>Project Submission and Modification Logic</a:t>
                      </a:r>
                      <a:endParaRPr lang="en-US" sz="1100"/>
                    </a:p>
                  </a:txBody>
                  <a:tcPr marL="209412" marR="209412" marT="209412" marB="209412" anchor="ctr">
                    <a:lnL w="53954" cap="flat" cmpd="sng" algn="ctr">
                      <a:solidFill>
                        <a:srgbClr val="F79630"/>
                      </a:solidFill>
                      <a:prstDash val="solid"/>
                      <a:round/>
                      <a:headEnd type="none" w="med" len="med"/>
                      <a:tailEnd type="none" w="med" len="med"/>
                    </a:lnL>
                    <a:lnR w="53954" cap="flat" cmpd="sng" algn="ctr">
                      <a:solidFill>
                        <a:srgbClr val="F79630"/>
                      </a:solidFill>
                      <a:prstDash val="solid"/>
                      <a:round/>
                      <a:headEnd type="none" w="med" len="med"/>
                      <a:tailEnd type="none" w="med" len="med"/>
                    </a:lnR>
                    <a:lnT w="53954" cap="flat" cmpd="sng" algn="ctr">
                      <a:solidFill>
                        <a:srgbClr val="F79630"/>
                      </a:solidFill>
                      <a:prstDash val="solid"/>
                      <a:round/>
                      <a:headEnd type="none" w="med" len="med"/>
                      <a:tailEnd type="none" w="med" len="med"/>
                    </a:lnT>
                    <a:lnB w="53954" cap="flat" cmpd="sng" algn="ctr">
                      <a:solidFill>
                        <a:srgbClr val="F79630"/>
                      </a:solidFill>
                      <a:prstDash val="solid"/>
                      <a:round/>
                      <a:headEnd type="none" w="med" len="med"/>
                      <a:tailEnd type="none" w="med" len="med"/>
                    </a:lnB>
                    <a:solidFill>
                      <a:srgbClr val="FFFFFF"/>
                    </a:solidFill>
                  </a:tcPr>
                </a:tc>
                <a:tc>
                  <a:txBody>
                    <a:bodyPr/>
                    <a:lstStyle/>
                    <a:p>
                      <a:pPr algn="ctr">
                        <a:lnSpc>
                          <a:spcPts val="2308"/>
                        </a:lnSpc>
                        <a:defRPr/>
                      </a:pPr>
                      <a:r>
                        <a:rPr lang="en-US" sz="1648">
                          <a:solidFill>
                            <a:srgbClr val="000000"/>
                          </a:solidFill>
                          <a:latin typeface="Open Sans Light"/>
                        </a:rPr>
                        <a:t>Student Present/Absent system</a:t>
                      </a:r>
                      <a:endParaRPr lang="en-US" sz="1100"/>
                    </a:p>
                  </a:txBody>
                  <a:tcPr marL="209412" marR="209412" marT="209412" marB="209412" anchor="ctr">
                    <a:lnL w="53954" cap="flat" cmpd="sng" algn="ctr">
                      <a:solidFill>
                        <a:srgbClr val="F79630"/>
                      </a:solidFill>
                      <a:prstDash val="solid"/>
                      <a:round/>
                      <a:headEnd type="none" w="med" len="med"/>
                      <a:tailEnd type="none" w="med" len="med"/>
                    </a:lnL>
                    <a:lnR w="53954" cap="flat" cmpd="sng" algn="ctr">
                      <a:solidFill>
                        <a:srgbClr val="F79630"/>
                      </a:solidFill>
                      <a:prstDash val="solid"/>
                      <a:round/>
                      <a:headEnd type="none" w="med" len="med"/>
                      <a:tailEnd type="none" w="med" len="med"/>
                    </a:lnR>
                    <a:lnT w="53954" cap="flat" cmpd="sng" algn="ctr">
                      <a:solidFill>
                        <a:srgbClr val="F79630"/>
                      </a:solidFill>
                      <a:prstDash val="solid"/>
                      <a:round/>
                      <a:headEnd type="none" w="med" len="med"/>
                      <a:tailEnd type="none" w="med" len="med"/>
                    </a:lnT>
                    <a:lnB w="53954" cap="flat" cmpd="sng" algn="ctr">
                      <a:solidFill>
                        <a:srgbClr val="F79630"/>
                      </a:solidFill>
                      <a:prstDash val="solid"/>
                      <a:round/>
                      <a:headEnd type="none" w="med" len="med"/>
                      <a:tailEnd type="none" w="med" len="med"/>
                    </a:lnB>
                    <a:solidFill>
                      <a:srgbClr val="FFFFFF"/>
                    </a:solidFill>
                  </a:tcPr>
                </a:tc>
                <a:tc>
                  <a:txBody>
                    <a:bodyPr/>
                    <a:lstStyle/>
                    <a:p>
                      <a:pPr algn="ctr">
                        <a:lnSpc>
                          <a:spcPts val="2308"/>
                        </a:lnSpc>
                        <a:defRPr/>
                      </a:pPr>
                      <a:r>
                        <a:rPr lang="en-US" sz="1648">
                          <a:solidFill>
                            <a:srgbClr val="000000"/>
                          </a:solidFill>
                          <a:latin typeface="Open Sans"/>
                        </a:rPr>
                        <a:t>beta Android Version Notification system</a:t>
                      </a:r>
                      <a:endParaRPr lang="en-US" sz="1100"/>
                    </a:p>
                  </a:txBody>
                  <a:tcPr marL="209412" marR="209412" marT="209412" marB="209412" anchor="ctr">
                    <a:lnL w="53954" cap="flat" cmpd="sng" algn="ctr">
                      <a:solidFill>
                        <a:srgbClr val="F79630"/>
                      </a:solidFill>
                      <a:prstDash val="solid"/>
                      <a:round/>
                      <a:headEnd type="none" w="med" len="med"/>
                      <a:tailEnd type="none" w="med" len="med"/>
                    </a:lnL>
                    <a:lnR w="53954" cap="flat" cmpd="sng" algn="ctr">
                      <a:solidFill>
                        <a:srgbClr val="F79630"/>
                      </a:solidFill>
                      <a:prstDash val="solid"/>
                      <a:round/>
                      <a:headEnd type="none" w="med" len="med"/>
                      <a:tailEnd type="none" w="med" len="med"/>
                    </a:lnR>
                    <a:lnT w="53954" cap="flat" cmpd="sng" algn="ctr">
                      <a:solidFill>
                        <a:srgbClr val="F79630"/>
                      </a:solidFill>
                      <a:prstDash val="solid"/>
                      <a:round/>
                      <a:headEnd type="none" w="med" len="med"/>
                      <a:tailEnd type="none" w="med" len="med"/>
                    </a:lnT>
                    <a:lnB w="53954" cap="flat" cmpd="sng" algn="ctr">
                      <a:solidFill>
                        <a:srgbClr val="F79630"/>
                      </a:solidFill>
                      <a:prstDash val="solid"/>
                      <a:round/>
                      <a:headEnd type="none" w="med" len="med"/>
                      <a:tailEnd type="none" w="med" len="med"/>
                    </a:lnB>
                    <a:solidFill>
                      <a:srgbClr val="FFFFFF"/>
                    </a:solidFill>
                  </a:tcPr>
                </a:tc>
              </a:tr>
              <a:tr h="1267641">
                <a:tc>
                  <a:txBody>
                    <a:bodyPr/>
                    <a:lstStyle/>
                    <a:p>
                      <a:pPr algn="ctr">
                        <a:lnSpc>
                          <a:spcPts val="2308"/>
                        </a:lnSpc>
                        <a:defRPr/>
                      </a:pPr>
                      <a:r>
                        <a:rPr lang="en-US" sz="1648">
                          <a:solidFill>
                            <a:srgbClr val="000000"/>
                          </a:solidFill>
                          <a:latin typeface="Poppins"/>
                        </a:rPr>
                        <a:t>Task name</a:t>
                      </a:r>
                      <a:endParaRPr lang="en-US" sz="1100"/>
                    </a:p>
                  </a:txBody>
                  <a:tcPr marL="209412" marR="209412" marT="209412" marB="209412" anchor="ctr">
                    <a:lnL w="53954" cap="flat" cmpd="sng" algn="ctr">
                      <a:solidFill>
                        <a:srgbClr val="F79630"/>
                      </a:solidFill>
                      <a:prstDash val="solid"/>
                      <a:round/>
                      <a:headEnd type="none" w="med" len="med"/>
                      <a:tailEnd type="none" w="med" len="med"/>
                    </a:lnL>
                    <a:lnR w="53954" cap="flat" cmpd="sng" algn="ctr">
                      <a:solidFill>
                        <a:srgbClr val="F79630"/>
                      </a:solidFill>
                      <a:prstDash val="solid"/>
                      <a:round/>
                      <a:headEnd type="none" w="med" len="med"/>
                      <a:tailEnd type="none" w="med" len="med"/>
                    </a:lnR>
                    <a:lnT w="53954" cap="flat" cmpd="sng" algn="ctr">
                      <a:solidFill>
                        <a:srgbClr val="F79630"/>
                      </a:solidFill>
                      <a:prstDash val="solid"/>
                      <a:round/>
                      <a:headEnd type="none" w="med" len="med"/>
                      <a:tailEnd type="none" w="med" len="med"/>
                    </a:lnT>
                    <a:lnB w="53954" cap="flat" cmpd="sng" algn="ctr">
                      <a:solidFill>
                        <a:srgbClr val="F79630"/>
                      </a:solidFill>
                      <a:prstDash val="solid"/>
                      <a:round/>
                      <a:headEnd type="none" w="med" len="med"/>
                      <a:tailEnd type="none" w="med" len="med"/>
                    </a:lnB>
                    <a:solidFill>
                      <a:srgbClr val="FFFFFF"/>
                    </a:solidFill>
                  </a:tcPr>
                </a:tc>
                <a:tc>
                  <a:txBody>
                    <a:bodyPr/>
                    <a:lstStyle/>
                    <a:p>
                      <a:pPr algn="ctr">
                        <a:lnSpc>
                          <a:spcPts val="2308"/>
                        </a:lnSpc>
                        <a:defRPr/>
                      </a:pPr>
                      <a:r>
                        <a:rPr lang="en-US" sz="1648">
                          <a:solidFill>
                            <a:srgbClr val="000000"/>
                          </a:solidFill>
                          <a:latin typeface="Open Sans Light"/>
                        </a:rPr>
                        <a:t>Teacher Dashboard</a:t>
                      </a:r>
                      <a:endParaRPr lang="en-US" sz="1100"/>
                    </a:p>
                    <a:p>
                      <a:pPr algn="ctr">
                        <a:lnSpc>
                          <a:spcPts val="2308"/>
                        </a:lnSpc>
                      </a:pPr>
                      <a:r>
                        <a:rPr lang="en-US" sz="1648">
                          <a:solidFill>
                            <a:srgbClr val="000000"/>
                          </a:solidFill>
                          <a:latin typeface="Open Sans Light"/>
                        </a:rPr>
                        <a:t>Frontend</a:t>
                      </a:r>
                    </a:p>
                  </a:txBody>
                  <a:tcPr marL="209412" marR="209412" marT="209412" marB="209412" anchor="ctr">
                    <a:lnL w="53954" cap="flat" cmpd="sng" algn="ctr">
                      <a:solidFill>
                        <a:srgbClr val="F79630"/>
                      </a:solidFill>
                      <a:prstDash val="solid"/>
                      <a:round/>
                      <a:headEnd type="none" w="med" len="med"/>
                      <a:tailEnd type="none" w="med" len="med"/>
                    </a:lnL>
                    <a:lnR w="53954" cap="flat" cmpd="sng" algn="ctr">
                      <a:solidFill>
                        <a:srgbClr val="F79630"/>
                      </a:solidFill>
                      <a:prstDash val="solid"/>
                      <a:round/>
                      <a:headEnd type="none" w="med" len="med"/>
                      <a:tailEnd type="none" w="med" len="med"/>
                    </a:lnR>
                    <a:lnT w="53954" cap="flat" cmpd="sng" algn="ctr">
                      <a:solidFill>
                        <a:srgbClr val="F79630"/>
                      </a:solidFill>
                      <a:prstDash val="solid"/>
                      <a:round/>
                      <a:headEnd type="none" w="med" len="med"/>
                      <a:tailEnd type="none" w="med" len="med"/>
                    </a:lnT>
                    <a:lnB w="53954" cap="flat" cmpd="sng" algn="ctr">
                      <a:solidFill>
                        <a:srgbClr val="F79630"/>
                      </a:solidFill>
                      <a:prstDash val="solid"/>
                      <a:round/>
                      <a:headEnd type="none" w="med" len="med"/>
                      <a:tailEnd type="none" w="med" len="med"/>
                    </a:lnB>
                    <a:solidFill>
                      <a:srgbClr val="FFFFFF"/>
                    </a:solidFill>
                  </a:tcPr>
                </a:tc>
                <a:tc>
                  <a:txBody>
                    <a:bodyPr/>
                    <a:lstStyle/>
                    <a:p>
                      <a:pPr algn="ctr">
                        <a:lnSpc>
                          <a:spcPts val="2308"/>
                        </a:lnSpc>
                        <a:defRPr/>
                      </a:pPr>
                      <a:r>
                        <a:rPr lang="en-US" sz="1648">
                          <a:solidFill>
                            <a:srgbClr val="000000"/>
                          </a:solidFill>
                          <a:latin typeface="Open Sans Light"/>
                        </a:rPr>
                        <a:t>Login/Signup Backend</a:t>
                      </a:r>
                      <a:endParaRPr lang="en-US" sz="1100"/>
                    </a:p>
                  </a:txBody>
                  <a:tcPr marL="209412" marR="209412" marT="209412" marB="209412" anchor="ctr">
                    <a:lnL w="53954" cap="flat" cmpd="sng" algn="ctr">
                      <a:solidFill>
                        <a:srgbClr val="F79630"/>
                      </a:solidFill>
                      <a:prstDash val="solid"/>
                      <a:round/>
                      <a:headEnd type="none" w="med" len="med"/>
                      <a:tailEnd type="none" w="med" len="med"/>
                    </a:lnL>
                    <a:lnR w="53954" cap="flat" cmpd="sng" algn="ctr">
                      <a:solidFill>
                        <a:srgbClr val="F79630"/>
                      </a:solidFill>
                      <a:prstDash val="solid"/>
                      <a:round/>
                      <a:headEnd type="none" w="med" len="med"/>
                      <a:tailEnd type="none" w="med" len="med"/>
                    </a:lnR>
                    <a:lnT w="53954" cap="flat" cmpd="sng" algn="ctr">
                      <a:solidFill>
                        <a:srgbClr val="F79630"/>
                      </a:solidFill>
                      <a:prstDash val="solid"/>
                      <a:round/>
                      <a:headEnd type="none" w="med" len="med"/>
                      <a:tailEnd type="none" w="med" len="med"/>
                    </a:lnT>
                    <a:lnB w="53954" cap="flat" cmpd="sng" algn="ctr">
                      <a:solidFill>
                        <a:srgbClr val="F79630"/>
                      </a:solidFill>
                      <a:prstDash val="solid"/>
                      <a:round/>
                      <a:headEnd type="none" w="med" len="med"/>
                      <a:tailEnd type="none" w="med" len="med"/>
                    </a:lnB>
                    <a:solidFill>
                      <a:srgbClr val="FFFFFF"/>
                    </a:solidFill>
                  </a:tcPr>
                </a:tc>
                <a:tc>
                  <a:txBody>
                    <a:bodyPr/>
                    <a:lstStyle/>
                    <a:p>
                      <a:pPr algn="ctr">
                        <a:lnSpc>
                          <a:spcPts val="2308"/>
                        </a:lnSpc>
                        <a:defRPr/>
                      </a:pPr>
                      <a:r>
                        <a:rPr lang="en-US" sz="1648">
                          <a:solidFill>
                            <a:srgbClr val="000000"/>
                          </a:solidFill>
                          <a:latin typeface="Open Sans Light"/>
                        </a:rPr>
                        <a:t>Teacher student’s Group Selection</a:t>
                      </a:r>
                      <a:endParaRPr lang="en-US" sz="1100"/>
                    </a:p>
                  </a:txBody>
                  <a:tcPr marL="209412" marR="209412" marT="209412" marB="209412" anchor="ctr">
                    <a:lnL w="53954" cap="flat" cmpd="sng" algn="ctr">
                      <a:solidFill>
                        <a:srgbClr val="F79630"/>
                      </a:solidFill>
                      <a:prstDash val="solid"/>
                      <a:round/>
                      <a:headEnd type="none" w="med" len="med"/>
                      <a:tailEnd type="none" w="med" len="med"/>
                    </a:lnL>
                    <a:lnR w="53954" cap="flat" cmpd="sng" algn="ctr">
                      <a:solidFill>
                        <a:srgbClr val="F79630"/>
                      </a:solidFill>
                      <a:prstDash val="solid"/>
                      <a:round/>
                      <a:headEnd type="none" w="med" len="med"/>
                      <a:tailEnd type="none" w="med" len="med"/>
                    </a:lnR>
                    <a:lnT w="53954" cap="flat" cmpd="sng" algn="ctr">
                      <a:solidFill>
                        <a:srgbClr val="F79630"/>
                      </a:solidFill>
                      <a:prstDash val="solid"/>
                      <a:round/>
                      <a:headEnd type="none" w="med" len="med"/>
                      <a:tailEnd type="none" w="med" len="med"/>
                    </a:lnT>
                    <a:lnB w="53954" cap="flat" cmpd="sng" algn="ctr">
                      <a:solidFill>
                        <a:srgbClr val="F79630"/>
                      </a:solidFill>
                      <a:prstDash val="solid"/>
                      <a:round/>
                      <a:headEnd type="none" w="med" len="med"/>
                      <a:tailEnd type="none" w="med" len="med"/>
                    </a:lnB>
                    <a:solidFill>
                      <a:srgbClr val="FFFFFF"/>
                    </a:solidFill>
                  </a:tcPr>
                </a:tc>
                <a:tc>
                  <a:txBody>
                    <a:bodyPr/>
                    <a:lstStyle/>
                    <a:p>
                      <a:pPr algn="ctr">
                        <a:lnSpc>
                          <a:spcPts val="2308"/>
                        </a:lnSpc>
                        <a:defRPr/>
                      </a:pPr>
                      <a:r>
                        <a:rPr lang="en-US" sz="1648">
                          <a:solidFill>
                            <a:srgbClr val="000000"/>
                          </a:solidFill>
                          <a:latin typeface="Open Sans Light"/>
                        </a:rPr>
                        <a:t>Comment System</a:t>
                      </a:r>
                      <a:endParaRPr lang="en-US" sz="1100"/>
                    </a:p>
                  </a:txBody>
                  <a:tcPr marL="209412" marR="209412" marT="209412" marB="209412" anchor="ctr">
                    <a:lnL w="53954" cap="flat" cmpd="sng" algn="ctr">
                      <a:solidFill>
                        <a:srgbClr val="F79630"/>
                      </a:solidFill>
                      <a:prstDash val="solid"/>
                      <a:round/>
                      <a:headEnd type="none" w="med" len="med"/>
                      <a:tailEnd type="none" w="med" len="med"/>
                    </a:lnL>
                    <a:lnR w="53954" cap="flat" cmpd="sng" algn="ctr">
                      <a:solidFill>
                        <a:srgbClr val="F79630"/>
                      </a:solidFill>
                      <a:prstDash val="solid"/>
                      <a:round/>
                      <a:headEnd type="none" w="med" len="med"/>
                      <a:tailEnd type="none" w="med" len="med"/>
                    </a:lnR>
                    <a:lnT w="53954" cap="flat" cmpd="sng" algn="ctr">
                      <a:solidFill>
                        <a:srgbClr val="F79630"/>
                      </a:solidFill>
                      <a:prstDash val="solid"/>
                      <a:round/>
                      <a:headEnd type="none" w="med" len="med"/>
                      <a:tailEnd type="none" w="med" len="med"/>
                    </a:lnT>
                    <a:lnB w="53954" cap="flat" cmpd="sng" algn="ctr">
                      <a:solidFill>
                        <a:srgbClr val="F79630"/>
                      </a:solidFill>
                      <a:prstDash val="solid"/>
                      <a:round/>
                      <a:headEnd type="none" w="med" len="med"/>
                      <a:tailEnd type="none" w="med" len="med"/>
                    </a:lnB>
                    <a:solidFill>
                      <a:srgbClr val="FFFFFF"/>
                    </a:solidFill>
                  </a:tcPr>
                </a:tc>
                <a:tc>
                  <a:txBody>
                    <a:bodyPr/>
                    <a:lstStyle/>
                    <a:p>
                      <a:pPr algn="ctr">
                        <a:lnSpc>
                          <a:spcPts val="2308"/>
                        </a:lnSpc>
                        <a:defRPr/>
                      </a:pPr>
                      <a:r>
                        <a:rPr lang="en-US" sz="1648" dirty="0">
                          <a:solidFill>
                            <a:srgbClr val="000000"/>
                          </a:solidFill>
                          <a:latin typeface="Open Sans"/>
                        </a:rPr>
                        <a:t>Making Moderator To approve the student IDs</a:t>
                      </a:r>
                      <a:endParaRPr lang="en-US" sz="1100" dirty="0"/>
                    </a:p>
                  </a:txBody>
                  <a:tcPr marL="209412" marR="209412" marT="209412" marB="209412" anchor="ctr">
                    <a:lnL w="53954" cap="flat" cmpd="sng" algn="ctr">
                      <a:solidFill>
                        <a:srgbClr val="F79630"/>
                      </a:solidFill>
                      <a:prstDash val="solid"/>
                      <a:round/>
                      <a:headEnd type="none" w="med" len="med"/>
                      <a:tailEnd type="none" w="med" len="med"/>
                    </a:lnL>
                    <a:lnR w="53954" cap="flat" cmpd="sng" algn="ctr">
                      <a:solidFill>
                        <a:srgbClr val="F79630"/>
                      </a:solidFill>
                      <a:prstDash val="solid"/>
                      <a:round/>
                      <a:headEnd type="none" w="med" len="med"/>
                      <a:tailEnd type="none" w="med" len="med"/>
                    </a:lnR>
                    <a:lnT w="53954" cap="flat" cmpd="sng" algn="ctr">
                      <a:solidFill>
                        <a:srgbClr val="F79630"/>
                      </a:solidFill>
                      <a:prstDash val="solid"/>
                      <a:round/>
                      <a:headEnd type="none" w="med" len="med"/>
                      <a:tailEnd type="none" w="med" len="med"/>
                    </a:lnT>
                    <a:lnB w="53954" cap="flat" cmpd="sng" algn="ctr">
                      <a:solidFill>
                        <a:srgbClr val="F79630"/>
                      </a:solidFill>
                      <a:prstDash val="solid"/>
                      <a:round/>
                      <a:headEnd type="none" w="med" len="med"/>
                      <a:tailEnd type="none" w="med" len="med"/>
                    </a:lnB>
                    <a:solidFill>
                      <a:srgbClr val="FFFFFF"/>
                    </a:solidFill>
                  </a:tcPr>
                </a:tc>
              </a:tr>
            </a:tbl>
          </a:graphicData>
        </a:graphic>
      </p:graphicFrame>
      <p:sp>
        <p:nvSpPr>
          <p:cNvPr id="4" name="TextBox 4"/>
          <p:cNvSpPr txBox="1"/>
          <p:nvPr/>
        </p:nvSpPr>
        <p:spPr>
          <a:xfrm>
            <a:off x="1654471" y="1098692"/>
            <a:ext cx="6755024" cy="2925929"/>
          </a:xfrm>
          <a:prstGeom prst="rect">
            <a:avLst/>
          </a:prstGeom>
        </p:spPr>
        <p:txBody>
          <a:bodyPr lIns="0" tIns="0" rIns="0" bIns="0" rtlCol="0" anchor="t">
            <a:spAutoFit/>
          </a:bodyPr>
          <a:lstStyle/>
          <a:p>
            <a:pPr algn="l">
              <a:lnSpc>
                <a:spcPts val="10965"/>
              </a:lnSpc>
            </a:pPr>
            <a:r>
              <a:rPr lang="en-US" sz="10443">
                <a:solidFill>
                  <a:srgbClr val="FFFFFF"/>
                </a:solidFill>
                <a:latin typeface="Poppins Bold"/>
              </a:rPr>
              <a:t>PROJECT</a:t>
            </a:r>
          </a:p>
          <a:p>
            <a:pPr algn="l">
              <a:lnSpc>
                <a:spcPts val="10965"/>
              </a:lnSpc>
            </a:pPr>
            <a:r>
              <a:rPr lang="en-US" sz="10443">
                <a:solidFill>
                  <a:srgbClr val="FFFFFF"/>
                </a:solidFill>
                <a:latin typeface="Poppins Bold"/>
              </a:rPr>
              <a:t>TIMELINE</a:t>
            </a:r>
          </a:p>
        </p:txBody>
      </p:sp>
      <p:sp>
        <p:nvSpPr>
          <p:cNvPr id="5" name="TextBox 5"/>
          <p:cNvSpPr txBox="1"/>
          <p:nvPr/>
        </p:nvSpPr>
        <p:spPr>
          <a:xfrm>
            <a:off x="12713848" y="1921638"/>
            <a:ext cx="4808852" cy="1841705"/>
          </a:xfrm>
          <a:prstGeom prst="rect">
            <a:avLst/>
          </a:prstGeom>
        </p:spPr>
        <p:txBody>
          <a:bodyPr lIns="0" tIns="0" rIns="0" bIns="0" rtlCol="0" anchor="t">
            <a:spAutoFit/>
          </a:bodyPr>
          <a:lstStyle/>
          <a:p>
            <a:pPr algn="l">
              <a:lnSpc>
                <a:spcPts val="2109"/>
              </a:lnSpc>
            </a:pPr>
            <a:r>
              <a:rPr lang="en-US" sz="1507">
                <a:solidFill>
                  <a:srgbClr val="FFFFFF"/>
                </a:solidFill>
                <a:latin typeface="Poppins Bold"/>
              </a:rPr>
              <a:t>For the teacher:</a:t>
            </a:r>
          </a:p>
          <a:p>
            <a:pPr algn="l">
              <a:lnSpc>
                <a:spcPts val="2109"/>
              </a:lnSpc>
            </a:pPr>
            <a:endParaRPr/>
          </a:p>
          <a:p>
            <a:pPr algn="l">
              <a:lnSpc>
                <a:spcPts val="2109"/>
              </a:lnSpc>
            </a:pPr>
            <a:r>
              <a:rPr lang="en-US" sz="1507">
                <a:solidFill>
                  <a:srgbClr val="FFFFFF"/>
                </a:solidFill>
                <a:latin typeface="Poppins"/>
              </a:rPr>
              <a:t>The project timeline can be used to give an overview of when the project is to be carried out. It can be broken down to specific dates or through weeks. A calendar like below can be used, or a simple list of tasks and its due dates</a:t>
            </a:r>
            <a:r>
              <a:rPr lang="en-US" sz="1507">
                <a:solidFill>
                  <a:srgbClr val="FFFFFF"/>
                </a:solidFill>
                <a:latin typeface="Poppins Bold"/>
              </a:rPr>
              <a:t>. </a:t>
            </a:r>
          </a:p>
        </p:txBody>
      </p:sp>
      <p:sp>
        <p:nvSpPr>
          <p:cNvPr id="6" name="Freeform 6"/>
          <p:cNvSpPr/>
          <p:nvPr/>
        </p:nvSpPr>
        <p:spPr>
          <a:xfrm>
            <a:off x="380471" y="8401848"/>
            <a:ext cx="1909069" cy="1353053"/>
          </a:xfrm>
          <a:custGeom>
            <a:avLst/>
            <a:gdLst/>
            <a:ahLst/>
            <a:cxnLst/>
            <a:rect l="l" t="t" r="r" b="b"/>
            <a:pathLst>
              <a:path w="1909069" h="1353053">
                <a:moveTo>
                  <a:pt x="0" y="0"/>
                </a:moveTo>
                <a:lnTo>
                  <a:pt x="1909069" y="0"/>
                </a:lnTo>
                <a:lnTo>
                  <a:pt x="1909069" y="1353052"/>
                </a:lnTo>
                <a:lnTo>
                  <a:pt x="0" y="1353052"/>
                </a:lnTo>
                <a:lnTo>
                  <a:pt x="0" y="0"/>
                </a:lnTo>
                <a:close/>
              </a:path>
            </a:pathLst>
          </a:custGeom>
          <a:blipFill>
            <a:blip r:embed="rId3" cstate="print"/>
            <a:stretch>
              <a:fillRect/>
            </a:stretch>
          </a:blipFill>
        </p:spPr>
      </p:sp>
      <p:sp>
        <p:nvSpPr>
          <p:cNvPr id="7" name="Freeform 7"/>
          <p:cNvSpPr/>
          <p:nvPr/>
        </p:nvSpPr>
        <p:spPr>
          <a:xfrm>
            <a:off x="16098395" y="532100"/>
            <a:ext cx="1213452" cy="1378923"/>
          </a:xfrm>
          <a:custGeom>
            <a:avLst/>
            <a:gdLst/>
            <a:ahLst/>
            <a:cxnLst/>
            <a:rect l="l" t="t" r="r" b="b"/>
            <a:pathLst>
              <a:path w="1213452" h="1378923">
                <a:moveTo>
                  <a:pt x="0" y="0"/>
                </a:moveTo>
                <a:lnTo>
                  <a:pt x="1213452" y="0"/>
                </a:lnTo>
                <a:lnTo>
                  <a:pt x="1213452" y="1378923"/>
                </a:lnTo>
                <a:lnTo>
                  <a:pt x="0" y="1378923"/>
                </a:lnTo>
                <a:lnTo>
                  <a:pt x="0" y="0"/>
                </a:lnTo>
                <a:close/>
              </a:path>
            </a:pathLst>
          </a:custGeom>
          <a:blipFill>
            <a:blip r:embed="rId4" cstate="print"/>
            <a:stretch>
              <a:fillRect/>
            </a:stretch>
          </a:blipFill>
        </p:spPr>
      </p:sp>
      <p:sp>
        <p:nvSpPr>
          <p:cNvPr id="8" name="Freeform 8"/>
          <p:cNvSpPr/>
          <p:nvPr/>
        </p:nvSpPr>
        <p:spPr>
          <a:xfrm>
            <a:off x="8582449" y="2244159"/>
            <a:ext cx="1435629" cy="1519184"/>
          </a:xfrm>
          <a:custGeom>
            <a:avLst/>
            <a:gdLst/>
            <a:ahLst/>
            <a:cxnLst/>
            <a:rect l="l" t="t" r="r" b="b"/>
            <a:pathLst>
              <a:path w="1435629" h="1519184">
                <a:moveTo>
                  <a:pt x="0" y="0"/>
                </a:moveTo>
                <a:lnTo>
                  <a:pt x="1435629" y="0"/>
                </a:lnTo>
                <a:lnTo>
                  <a:pt x="1435629" y="1519184"/>
                </a:lnTo>
                <a:lnTo>
                  <a:pt x="0" y="1519184"/>
                </a:lnTo>
                <a:lnTo>
                  <a:pt x="0" y="0"/>
                </a:lnTo>
                <a:close/>
              </a:path>
            </a:pathLst>
          </a:custGeom>
          <a:blipFill>
            <a:blip r:embed="rId5" cstate="print"/>
            <a:stretch>
              <a:fillRect/>
            </a:stretch>
          </a:blipFill>
        </p:spPr>
      </p:sp>
      <p:sp>
        <p:nvSpPr>
          <p:cNvPr id="9" name="Freeform 9"/>
          <p:cNvSpPr/>
          <p:nvPr/>
        </p:nvSpPr>
        <p:spPr>
          <a:xfrm>
            <a:off x="9850065" y="675563"/>
            <a:ext cx="1965469" cy="1862282"/>
          </a:xfrm>
          <a:custGeom>
            <a:avLst/>
            <a:gdLst/>
            <a:ahLst/>
            <a:cxnLst/>
            <a:rect l="l" t="t" r="r" b="b"/>
            <a:pathLst>
              <a:path w="1965469" h="1862282">
                <a:moveTo>
                  <a:pt x="0" y="0"/>
                </a:moveTo>
                <a:lnTo>
                  <a:pt x="1965468" y="0"/>
                </a:lnTo>
                <a:lnTo>
                  <a:pt x="1965468" y="1862281"/>
                </a:lnTo>
                <a:lnTo>
                  <a:pt x="0" y="1862281"/>
                </a:lnTo>
                <a:lnTo>
                  <a:pt x="0" y="0"/>
                </a:lnTo>
                <a:close/>
              </a:path>
            </a:pathLst>
          </a:custGeom>
          <a:blipFill>
            <a:blip r:embed="rId6" cstate="print"/>
            <a:stretch>
              <a:fillRect/>
            </a:stretch>
          </a:blipFill>
        </p:spPr>
      </p:sp>
      <p:sp>
        <p:nvSpPr>
          <p:cNvPr id="10" name="Freeform 10"/>
          <p:cNvSpPr/>
          <p:nvPr/>
        </p:nvSpPr>
        <p:spPr>
          <a:xfrm>
            <a:off x="16343596" y="8297251"/>
            <a:ext cx="1563932" cy="1217912"/>
          </a:xfrm>
          <a:custGeom>
            <a:avLst/>
            <a:gdLst/>
            <a:ahLst/>
            <a:cxnLst/>
            <a:rect l="l" t="t" r="r" b="b"/>
            <a:pathLst>
              <a:path w="1563932" h="1217912">
                <a:moveTo>
                  <a:pt x="0" y="0"/>
                </a:moveTo>
                <a:lnTo>
                  <a:pt x="1563933" y="0"/>
                </a:lnTo>
                <a:lnTo>
                  <a:pt x="1563933" y="1217913"/>
                </a:lnTo>
                <a:lnTo>
                  <a:pt x="0" y="1217913"/>
                </a:lnTo>
                <a:lnTo>
                  <a:pt x="0" y="0"/>
                </a:lnTo>
                <a:close/>
              </a:path>
            </a:pathLst>
          </a:custGeom>
          <a:blipFill>
            <a:blip r:embed="rId7" cstate="print"/>
            <a:stretch>
              <a:fillRect/>
            </a:stretch>
          </a:blipFill>
        </p:spPr>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Freeform 2"/>
          <p:cNvSpPr/>
          <p:nvPr/>
        </p:nvSpPr>
        <p:spPr>
          <a:xfrm rot="-2415644">
            <a:off x="5915240" y="4334647"/>
            <a:ext cx="15465517" cy="5595705"/>
          </a:xfrm>
          <a:custGeom>
            <a:avLst/>
            <a:gdLst/>
            <a:ahLst/>
            <a:cxnLst/>
            <a:rect l="l" t="t" r="r" b="b"/>
            <a:pathLst>
              <a:path w="15465517" h="5595705">
                <a:moveTo>
                  <a:pt x="0" y="0"/>
                </a:moveTo>
                <a:lnTo>
                  <a:pt x="15465517" y="0"/>
                </a:lnTo>
                <a:lnTo>
                  <a:pt x="15465517" y="5595705"/>
                </a:lnTo>
                <a:lnTo>
                  <a:pt x="0" y="5595705"/>
                </a:lnTo>
                <a:lnTo>
                  <a:pt x="0" y="0"/>
                </a:lnTo>
                <a:close/>
              </a:path>
            </a:pathLst>
          </a:custGeom>
          <a:blipFill>
            <a:blip r:embed="rId2" cstate="print">
              <a:extLst>
                <a:ext uri="{96DAC541-7B7A-43D3-8B79-37D633B846F1}">
                  <asvg:svgBlip xmlns:asvg="http://schemas.microsoft.com/office/drawing/2016/SVG/main" xmlns="" r:embed="rId3"/>
                </a:ext>
              </a:extLst>
            </a:blip>
            <a:stretch>
              <a:fillRect/>
            </a:stretch>
          </a:blipFill>
        </p:spPr>
      </p:sp>
      <p:grpSp>
        <p:nvGrpSpPr>
          <p:cNvPr id="3" name="Group 3"/>
          <p:cNvGrpSpPr>
            <a:grpSpLocks noChangeAspect="1"/>
          </p:cNvGrpSpPr>
          <p:nvPr/>
        </p:nvGrpSpPr>
        <p:grpSpPr>
          <a:xfrm>
            <a:off x="12377847" y="2350770"/>
            <a:ext cx="4881453" cy="9920331"/>
            <a:chOff x="0" y="0"/>
            <a:chExt cx="5001260" cy="10163810"/>
          </a:xfrm>
        </p:grpSpPr>
        <p:sp>
          <p:nvSpPr>
            <p:cNvPr id="4" name="Freeform 4"/>
            <p:cNvSpPr/>
            <p:nvPr/>
          </p:nvSpPr>
          <p:spPr>
            <a:xfrm>
              <a:off x="0" y="0"/>
              <a:ext cx="5000993" cy="10163632"/>
            </a:xfrm>
            <a:custGeom>
              <a:avLst/>
              <a:gdLst/>
              <a:ahLst/>
              <a:cxnLst/>
              <a:rect l="l" t="t" r="r" b="b"/>
              <a:pathLst>
                <a:path w="5000993" h="10163632">
                  <a:moveTo>
                    <a:pt x="0" y="0"/>
                  </a:moveTo>
                  <a:lnTo>
                    <a:pt x="5000993" y="0"/>
                  </a:lnTo>
                  <a:lnTo>
                    <a:pt x="5000993" y="10163632"/>
                  </a:lnTo>
                  <a:lnTo>
                    <a:pt x="0" y="10163632"/>
                  </a:lnTo>
                  <a:close/>
                </a:path>
              </a:pathLst>
            </a:custGeom>
            <a:blipFill>
              <a:blip r:embed="rId4" cstate="print"/>
              <a:stretch>
                <a:fillRect l="-45" r="-45"/>
              </a:stretch>
            </a:blipFill>
          </p:spPr>
        </p:sp>
        <p:sp>
          <p:nvSpPr>
            <p:cNvPr id="5" name="Freeform 5"/>
            <p:cNvSpPr/>
            <p:nvPr/>
          </p:nvSpPr>
          <p:spPr>
            <a:xfrm>
              <a:off x="338760" y="288798"/>
              <a:ext cx="4330776" cy="9398000"/>
            </a:xfrm>
            <a:custGeom>
              <a:avLst/>
              <a:gdLst/>
              <a:ahLst/>
              <a:cxnLst/>
              <a:rect l="l" t="t" r="r" b="b"/>
              <a:pathLst>
                <a:path w="4330776" h="9398000">
                  <a:moveTo>
                    <a:pt x="3894366" y="9398000"/>
                  </a:moveTo>
                  <a:lnTo>
                    <a:pt x="436410" y="9398000"/>
                  </a:lnTo>
                  <a:cubicBezTo>
                    <a:pt x="195389" y="9398000"/>
                    <a:pt x="0" y="9202610"/>
                    <a:pt x="0" y="8961590"/>
                  </a:cubicBezTo>
                  <a:lnTo>
                    <a:pt x="0" y="436410"/>
                  </a:lnTo>
                  <a:cubicBezTo>
                    <a:pt x="0" y="195390"/>
                    <a:pt x="195389" y="0"/>
                    <a:pt x="436410" y="0"/>
                  </a:cubicBezTo>
                  <a:lnTo>
                    <a:pt x="861580" y="0"/>
                  </a:lnTo>
                  <a:cubicBezTo>
                    <a:pt x="902373" y="0"/>
                    <a:pt x="935444" y="33071"/>
                    <a:pt x="935444" y="73863"/>
                  </a:cubicBezTo>
                  <a:lnTo>
                    <a:pt x="935444" y="73863"/>
                  </a:lnTo>
                  <a:cubicBezTo>
                    <a:pt x="935444" y="225019"/>
                    <a:pt x="1057745" y="347688"/>
                    <a:pt x="1208913" y="348120"/>
                  </a:cubicBezTo>
                  <a:lnTo>
                    <a:pt x="3105874" y="353619"/>
                  </a:lnTo>
                  <a:cubicBezTo>
                    <a:pt x="3257651" y="354063"/>
                    <a:pt x="3380930" y="231140"/>
                    <a:pt x="3380930" y="79362"/>
                  </a:cubicBezTo>
                  <a:lnTo>
                    <a:pt x="3380930" y="73863"/>
                  </a:lnTo>
                  <a:cubicBezTo>
                    <a:pt x="3380930" y="33071"/>
                    <a:pt x="3414001" y="0"/>
                    <a:pt x="3454794" y="0"/>
                  </a:cubicBezTo>
                  <a:lnTo>
                    <a:pt x="3894366" y="0"/>
                  </a:lnTo>
                  <a:cubicBezTo>
                    <a:pt x="4135387" y="0"/>
                    <a:pt x="4330776" y="195390"/>
                    <a:pt x="4330776" y="436410"/>
                  </a:cubicBezTo>
                  <a:lnTo>
                    <a:pt x="4330776" y="8961603"/>
                  </a:lnTo>
                  <a:cubicBezTo>
                    <a:pt x="4330776" y="9202610"/>
                    <a:pt x="4135387" y="9398000"/>
                    <a:pt x="3894366" y="9398000"/>
                  </a:cubicBezTo>
                  <a:close/>
                </a:path>
              </a:pathLst>
            </a:custGeom>
            <a:blipFill>
              <a:blip r:embed="rId5" cstate="print"/>
              <a:stretch>
                <a:fillRect t="-1202" b="-1202"/>
              </a:stretch>
            </a:blipFill>
          </p:spPr>
        </p:sp>
      </p:grpSp>
      <p:grpSp>
        <p:nvGrpSpPr>
          <p:cNvPr id="6" name="Group 6"/>
          <p:cNvGrpSpPr/>
          <p:nvPr/>
        </p:nvGrpSpPr>
        <p:grpSpPr>
          <a:xfrm>
            <a:off x="1028700" y="1028700"/>
            <a:ext cx="5193722" cy="651169"/>
            <a:chOff x="0" y="0"/>
            <a:chExt cx="6924963" cy="868225"/>
          </a:xfrm>
        </p:grpSpPr>
        <p:sp>
          <p:nvSpPr>
            <p:cNvPr id="7" name="TextBox 7"/>
            <p:cNvSpPr txBox="1"/>
            <p:nvPr/>
          </p:nvSpPr>
          <p:spPr>
            <a:xfrm>
              <a:off x="1168067" y="89652"/>
              <a:ext cx="5756896" cy="641296"/>
            </a:xfrm>
            <a:prstGeom prst="rect">
              <a:avLst/>
            </a:prstGeom>
          </p:spPr>
          <p:txBody>
            <a:bodyPr lIns="0" tIns="0" rIns="0" bIns="0" rtlCol="0" anchor="t">
              <a:spAutoFit/>
            </a:bodyPr>
            <a:lstStyle/>
            <a:p>
              <a:pPr algn="l">
                <a:lnSpc>
                  <a:spcPts val="4100"/>
                </a:lnSpc>
                <a:spcBef>
                  <a:spcPct val="0"/>
                </a:spcBef>
              </a:pPr>
              <a:r>
                <a:rPr lang="en-US" sz="2929">
                  <a:solidFill>
                    <a:srgbClr val="01003B"/>
                  </a:solidFill>
                  <a:latin typeface="IBM Plex Sans Bold"/>
                </a:rPr>
                <a:t>Nubps</a:t>
              </a:r>
            </a:p>
          </p:txBody>
        </p:sp>
        <p:sp>
          <p:nvSpPr>
            <p:cNvPr id="8" name="Freeform 8"/>
            <p:cNvSpPr/>
            <p:nvPr/>
          </p:nvSpPr>
          <p:spPr>
            <a:xfrm>
              <a:off x="0" y="0"/>
              <a:ext cx="842968" cy="868225"/>
            </a:xfrm>
            <a:custGeom>
              <a:avLst/>
              <a:gdLst/>
              <a:ahLst/>
              <a:cxnLst/>
              <a:rect l="l" t="t" r="r" b="b"/>
              <a:pathLst>
                <a:path w="842968" h="868225">
                  <a:moveTo>
                    <a:pt x="0" y="0"/>
                  </a:moveTo>
                  <a:lnTo>
                    <a:pt x="842968" y="0"/>
                  </a:lnTo>
                  <a:lnTo>
                    <a:pt x="842968" y="868225"/>
                  </a:lnTo>
                  <a:lnTo>
                    <a:pt x="0" y="868225"/>
                  </a:lnTo>
                  <a:lnTo>
                    <a:pt x="0" y="0"/>
                  </a:lnTo>
                  <a:close/>
                </a:path>
              </a:pathLst>
            </a:custGeom>
            <a:blipFill>
              <a:blip r:embed="rId6" cstate="print">
                <a:extLst>
                  <a:ext uri="{96DAC541-7B7A-43D3-8B79-37D633B846F1}">
                    <asvg:svgBlip xmlns:asvg="http://schemas.microsoft.com/office/drawing/2016/SVG/main" xmlns="" r:embed="rId7"/>
                  </a:ext>
                </a:extLst>
              </a:blip>
              <a:stretch>
                <a:fillRect/>
              </a:stretch>
            </a:blipFill>
          </p:spPr>
        </p:sp>
      </p:grpSp>
      <p:sp>
        <p:nvSpPr>
          <p:cNvPr id="9" name="Freeform 9"/>
          <p:cNvSpPr/>
          <p:nvPr/>
        </p:nvSpPr>
        <p:spPr>
          <a:xfrm>
            <a:off x="1028700" y="4011049"/>
            <a:ext cx="1541717" cy="1769546"/>
          </a:xfrm>
          <a:custGeom>
            <a:avLst/>
            <a:gdLst/>
            <a:ahLst/>
            <a:cxnLst/>
            <a:rect l="l" t="t" r="r" b="b"/>
            <a:pathLst>
              <a:path w="1541717" h="1769546">
                <a:moveTo>
                  <a:pt x="0" y="0"/>
                </a:moveTo>
                <a:lnTo>
                  <a:pt x="1541717" y="0"/>
                </a:lnTo>
                <a:lnTo>
                  <a:pt x="1541717" y="1769546"/>
                </a:lnTo>
                <a:lnTo>
                  <a:pt x="0" y="1769546"/>
                </a:lnTo>
                <a:lnTo>
                  <a:pt x="0" y="0"/>
                </a:lnTo>
                <a:close/>
              </a:path>
            </a:pathLst>
          </a:custGeom>
          <a:blipFill>
            <a:blip r:embed="rId8" cstate="print">
              <a:extLst>
                <a:ext uri="{96DAC541-7B7A-43D3-8B79-37D633B846F1}">
                  <asvg:svgBlip xmlns:asvg="http://schemas.microsoft.com/office/drawing/2016/SVG/main" xmlns="" r:embed="rId9"/>
                </a:ext>
              </a:extLst>
            </a:blip>
            <a:stretch>
              <a:fillRect/>
            </a:stretch>
          </a:blipFill>
        </p:spPr>
      </p:sp>
      <p:sp>
        <p:nvSpPr>
          <p:cNvPr id="10" name="Freeform 10"/>
          <p:cNvSpPr/>
          <p:nvPr/>
        </p:nvSpPr>
        <p:spPr>
          <a:xfrm>
            <a:off x="6222422" y="4011049"/>
            <a:ext cx="1840127" cy="2112054"/>
          </a:xfrm>
          <a:custGeom>
            <a:avLst/>
            <a:gdLst/>
            <a:ahLst/>
            <a:cxnLst/>
            <a:rect l="l" t="t" r="r" b="b"/>
            <a:pathLst>
              <a:path w="1840127" h="2112054">
                <a:moveTo>
                  <a:pt x="0" y="0"/>
                </a:moveTo>
                <a:lnTo>
                  <a:pt x="1840128" y="0"/>
                </a:lnTo>
                <a:lnTo>
                  <a:pt x="1840128" y="2112054"/>
                </a:lnTo>
                <a:lnTo>
                  <a:pt x="0" y="2112054"/>
                </a:lnTo>
                <a:lnTo>
                  <a:pt x="0" y="0"/>
                </a:lnTo>
                <a:close/>
              </a:path>
            </a:pathLst>
          </a:custGeom>
          <a:blipFill>
            <a:blip r:embed="rId10" cstate="print">
              <a:extLst>
                <a:ext uri="{96DAC541-7B7A-43D3-8B79-37D633B846F1}">
                  <asvg:svgBlip xmlns:asvg="http://schemas.microsoft.com/office/drawing/2016/SVG/main" xmlns="" r:embed="rId11"/>
                </a:ext>
              </a:extLst>
            </a:blip>
            <a:stretch>
              <a:fillRect/>
            </a:stretch>
          </a:blipFill>
        </p:spPr>
      </p:sp>
      <p:sp>
        <p:nvSpPr>
          <p:cNvPr id="11" name="Freeform 11"/>
          <p:cNvSpPr/>
          <p:nvPr/>
        </p:nvSpPr>
        <p:spPr>
          <a:xfrm>
            <a:off x="580113" y="7506789"/>
            <a:ext cx="1990304" cy="2142992"/>
          </a:xfrm>
          <a:custGeom>
            <a:avLst/>
            <a:gdLst/>
            <a:ahLst/>
            <a:cxnLst/>
            <a:rect l="l" t="t" r="r" b="b"/>
            <a:pathLst>
              <a:path w="1990304" h="2142992">
                <a:moveTo>
                  <a:pt x="0" y="0"/>
                </a:moveTo>
                <a:lnTo>
                  <a:pt x="1990304" y="0"/>
                </a:lnTo>
                <a:lnTo>
                  <a:pt x="1990304" y="2142992"/>
                </a:lnTo>
                <a:lnTo>
                  <a:pt x="0" y="2142992"/>
                </a:lnTo>
                <a:lnTo>
                  <a:pt x="0" y="0"/>
                </a:lnTo>
                <a:close/>
              </a:path>
            </a:pathLst>
          </a:custGeom>
          <a:blipFill>
            <a:blip r:embed="rId12" cstate="print">
              <a:extLst>
                <a:ext uri="{96DAC541-7B7A-43D3-8B79-37D633B846F1}">
                  <asvg:svgBlip xmlns:asvg="http://schemas.microsoft.com/office/drawing/2016/SVG/main" xmlns="" r:embed="rId13"/>
                </a:ext>
              </a:extLst>
            </a:blip>
            <a:stretch>
              <a:fillRect/>
            </a:stretch>
          </a:blipFill>
        </p:spPr>
      </p:sp>
      <p:sp>
        <p:nvSpPr>
          <p:cNvPr id="12" name="Freeform 12"/>
          <p:cNvSpPr/>
          <p:nvPr/>
        </p:nvSpPr>
        <p:spPr>
          <a:xfrm>
            <a:off x="3259431" y="5696657"/>
            <a:ext cx="2071682" cy="1810132"/>
          </a:xfrm>
          <a:custGeom>
            <a:avLst/>
            <a:gdLst/>
            <a:ahLst/>
            <a:cxnLst/>
            <a:rect l="l" t="t" r="r" b="b"/>
            <a:pathLst>
              <a:path w="2071682" h="1810132">
                <a:moveTo>
                  <a:pt x="0" y="0"/>
                </a:moveTo>
                <a:lnTo>
                  <a:pt x="2071682" y="0"/>
                </a:lnTo>
                <a:lnTo>
                  <a:pt x="2071682" y="1810132"/>
                </a:lnTo>
                <a:lnTo>
                  <a:pt x="0" y="1810132"/>
                </a:lnTo>
                <a:lnTo>
                  <a:pt x="0" y="0"/>
                </a:lnTo>
                <a:close/>
              </a:path>
            </a:pathLst>
          </a:custGeom>
          <a:blipFill>
            <a:blip r:embed="rId14" cstate="print">
              <a:extLst>
                <a:ext uri="{96DAC541-7B7A-43D3-8B79-37D633B846F1}">
                  <asvg:svgBlip xmlns:asvg="http://schemas.microsoft.com/office/drawing/2016/SVG/main" xmlns="" r:embed="rId15"/>
                </a:ext>
              </a:extLst>
            </a:blip>
            <a:stretch>
              <a:fillRect/>
            </a:stretch>
          </a:blipFill>
        </p:spPr>
      </p:sp>
      <p:sp>
        <p:nvSpPr>
          <p:cNvPr id="13" name="Freeform 13"/>
          <p:cNvSpPr/>
          <p:nvPr/>
        </p:nvSpPr>
        <p:spPr>
          <a:xfrm>
            <a:off x="6240675" y="7506789"/>
            <a:ext cx="2182705" cy="2182705"/>
          </a:xfrm>
          <a:custGeom>
            <a:avLst/>
            <a:gdLst/>
            <a:ahLst/>
            <a:cxnLst/>
            <a:rect l="l" t="t" r="r" b="b"/>
            <a:pathLst>
              <a:path w="2182705" h="2182705">
                <a:moveTo>
                  <a:pt x="0" y="0"/>
                </a:moveTo>
                <a:lnTo>
                  <a:pt x="2182705" y="0"/>
                </a:lnTo>
                <a:lnTo>
                  <a:pt x="2182705" y="2182705"/>
                </a:lnTo>
                <a:lnTo>
                  <a:pt x="0" y="2182705"/>
                </a:lnTo>
                <a:lnTo>
                  <a:pt x="0" y="0"/>
                </a:lnTo>
                <a:close/>
              </a:path>
            </a:pathLst>
          </a:custGeom>
          <a:blipFill>
            <a:blip r:embed="rId16" cstate="print">
              <a:extLst>
                <a:ext uri="{96DAC541-7B7A-43D3-8B79-37D633B846F1}">
                  <asvg:svgBlip xmlns:asvg="http://schemas.microsoft.com/office/drawing/2016/SVG/main" xmlns="" r:embed="rId17"/>
                </a:ext>
              </a:extLst>
            </a:blip>
            <a:stretch>
              <a:fillRect/>
            </a:stretch>
          </a:blipFill>
        </p:spPr>
      </p:sp>
      <p:sp>
        <p:nvSpPr>
          <p:cNvPr id="14" name="TextBox 14"/>
          <p:cNvSpPr txBox="1"/>
          <p:nvPr/>
        </p:nvSpPr>
        <p:spPr>
          <a:xfrm>
            <a:off x="1028700" y="2341245"/>
            <a:ext cx="10387445" cy="1076325"/>
          </a:xfrm>
          <a:prstGeom prst="rect">
            <a:avLst/>
          </a:prstGeom>
        </p:spPr>
        <p:txBody>
          <a:bodyPr lIns="0" tIns="0" rIns="0" bIns="0" rtlCol="0" anchor="t">
            <a:spAutoFit/>
          </a:bodyPr>
          <a:lstStyle/>
          <a:p>
            <a:pPr algn="l">
              <a:lnSpc>
                <a:spcPts val="8400"/>
              </a:lnSpc>
            </a:pPr>
            <a:r>
              <a:rPr lang="en-US" sz="7000">
                <a:solidFill>
                  <a:srgbClr val="01003B"/>
                </a:solidFill>
                <a:latin typeface="Be Vietnam Ultra-Bold"/>
              </a:rPr>
              <a:t>We are Using</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Freeform 2"/>
          <p:cNvSpPr/>
          <p:nvPr/>
        </p:nvSpPr>
        <p:spPr>
          <a:xfrm rot="-2415644">
            <a:off x="5915240" y="4334647"/>
            <a:ext cx="15465517" cy="5595705"/>
          </a:xfrm>
          <a:custGeom>
            <a:avLst/>
            <a:gdLst/>
            <a:ahLst/>
            <a:cxnLst/>
            <a:rect l="l" t="t" r="r" b="b"/>
            <a:pathLst>
              <a:path w="15465517" h="5595705">
                <a:moveTo>
                  <a:pt x="0" y="0"/>
                </a:moveTo>
                <a:lnTo>
                  <a:pt x="15465517" y="0"/>
                </a:lnTo>
                <a:lnTo>
                  <a:pt x="15465517" y="5595705"/>
                </a:lnTo>
                <a:lnTo>
                  <a:pt x="0" y="5595705"/>
                </a:lnTo>
                <a:lnTo>
                  <a:pt x="0" y="0"/>
                </a:lnTo>
                <a:close/>
              </a:path>
            </a:pathLst>
          </a:custGeom>
          <a:blipFill>
            <a:blip r:embed="rId2" cstate="print">
              <a:extLst>
                <a:ext uri="{96DAC541-7B7A-43D3-8B79-37D633B846F1}">
                  <asvg:svgBlip xmlns:asvg="http://schemas.microsoft.com/office/drawing/2016/SVG/main" xmlns="" r:embed="rId3"/>
                </a:ext>
              </a:extLst>
            </a:blip>
            <a:stretch>
              <a:fillRect/>
            </a:stretch>
          </a:blipFill>
        </p:spPr>
      </p:sp>
      <p:grpSp>
        <p:nvGrpSpPr>
          <p:cNvPr id="3" name="Group 3"/>
          <p:cNvGrpSpPr/>
          <p:nvPr/>
        </p:nvGrpSpPr>
        <p:grpSpPr>
          <a:xfrm>
            <a:off x="1028700" y="1028700"/>
            <a:ext cx="5193722" cy="651169"/>
            <a:chOff x="0" y="0"/>
            <a:chExt cx="6924963" cy="868225"/>
          </a:xfrm>
        </p:grpSpPr>
        <p:sp>
          <p:nvSpPr>
            <p:cNvPr id="4" name="TextBox 4"/>
            <p:cNvSpPr txBox="1"/>
            <p:nvPr/>
          </p:nvSpPr>
          <p:spPr>
            <a:xfrm>
              <a:off x="1168067" y="89652"/>
              <a:ext cx="5756896" cy="641296"/>
            </a:xfrm>
            <a:prstGeom prst="rect">
              <a:avLst/>
            </a:prstGeom>
          </p:spPr>
          <p:txBody>
            <a:bodyPr lIns="0" tIns="0" rIns="0" bIns="0" rtlCol="0" anchor="t">
              <a:spAutoFit/>
            </a:bodyPr>
            <a:lstStyle/>
            <a:p>
              <a:pPr algn="l">
                <a:lnSpc>
                  <a:spcPts val="4100"/>
                </a:lnSpc>
                <a:spcBef>
                  <a:spcPct val="0"/>
                </a:spcBef>
              </a:pPr>
              <a:r>
                <a:rPr lang="en-US" sz="2929">
                  <a:solidFill>
                    <a:srgbClr val="01003B"/>
                  </a:solidFill>
                  <a:latin typeface="IBM Plex Sans Bold"/>
                </a:rPr>
                <a:t>Nubps</a:t>
              </a:r>
            </a:p>
          </p:txBody>
        </p:sp>
        <p:sp>
          <p:nvSpPr>
            <p:cNvPr id="5" name="Freeform 5"/>
            <p:cNvSpPr/>
            <p:nvPr/>
          </p:nvSpPr>
          <p:spPr>
            <a:xfrm>
              <a:off x="0" y="0"/>
              <a:ext cx="842968" cy="868225"/>
            </a:xfrm>
            <a:custGeom>
              <a:avLst/>
              <a:gdLst/>
              <a:ahLst/>
              <a:cxnLst/>
              <a:rect l="l" t="t" r="r" b="b"/>
              <a:pathLst>
                <a:path w="842968" h="868225">
                  <a:moveTo>
                    <a:pt x="0" y="0"/>
                  </a:moveTo>
                  <a:lnTo>
                    <a:pt x="842968" y="0"/>
                  </a:lnTo>
                  <a:lnTo>
                    <a:pt x="842968" y="868225"/>
                  </a:lnTo>
                  <a:lnTo>
                    <a:pt x="0" y="868225"/>
                  </a:lnTo>
                  <a:lnTo>
                    <a:pt x="0" y="0"/>
                  </a:lnTo>
                  <a:close/>
                </a:path>
              </a:pathLst>
            </a:custGeom>
            <a:blipFill>
              <a:blip r:embed="rId4" cstate="print">
                <a:extLst>
                  <a:ext uri="{96DAC541-7B7A-43D3-8B79-37D633B846F1}">
                    <asvg:svgBlip xmlns:asvg="http://schemas.microsoft.com/office/drawing/2016/SVG/main" xmlns="" r:embed="rId5"/>
                  </a:ext>
                </a:extLst>
              </a:blip>
              <a:stretch>
                <a:fillRect/>
              </a:stretch>
            </a:blipFill>
          </p:spPr>
        </p:sp>
      </p:grpSp>
      <p:sp>
        <p:nvSpPr>
          <p:cNvPr id="6" name="Freeform 6"/>
          <p:cNvSpPr/>
          <p:nvPr/>
        </p:nvSpPr>
        <p:spPr>
          <a:xfrm>
            <a:off x="3276600" y="952500"/>
            <a:ext cx="13443239" cy="8536220"/>
          </a:xfrm>
          <a:custGeom>
            <a:avLst/>
            <a:gdLst/>
            <a:ahLst/>
            <a:cxnLst/>
            <a:rect l="l" t="t" r="r" b="b"/>
            <a:pathLst>
              <a:path w="12875498" h="7750135">
                <a:moveTo>
                  <a:pt x="0" y="0"/>
                </a:moveTo>
                <a:lnTo>
                  <a:pt x="12875498" y="0"/>
                </a:lnTo>
                <a:lnTo>
                  <a:pt x="12875498" y="7750135"/>
                </a:lnTo>
                <a:lnTo>
                  <a:pt x="0" y="7750135"/>
                </a:lnTo>
                <a:lnTo>
                  <a:pt x="0" y="0"/>
                </a:lnTo>
                <a:close/>
              </a:path>
            </a:pathLst>
          </a:custGeom>
          <a:blipFill>
            <a:blip r:embed="rId6" cstate="print"/>
            <a:stretch>
              <a:fillRect/>
            </a:stretch>
          </a:blipFill>
        </p:spPr>
      </p:sp>
      <p:sp>
        <p:nvSpPr>
          <p:cNvPr id="7" name="TextBox 7"/>
          <p:cNvSpPr txBox="1"/>
          <p:nvPr/>
        </p:nvSpPr>
        <p:spPr>
          <a:xfrm>
            <a:off x="1028700" y="2360295"/>
            <a:ext cx="2596861" cy="1133475"/>
          </a:xfrm>
          <a:prstGeom prst="rect">
            <a:avLst/>
          </a:prstGeom>
        </p:spPr>
        <p:txBody>
          <a:bodyPr lIns="0" tIns="0" rIns="0" bIns="0" rtlCol="0" anchor="t">
            <a:spAutoFit/>
          </a:bodyPr>
          <a:lstStyle/>
          <a:p>
            <a:pPr algn="l">
              <a:lnSpc>
                <a:spcPts val="4560"/>
              </a:lnSpc>
            </a:pPr>
            <a:r>
              <a:rPr lang="en-US" sz="3800">
                <a:solidFill>
                  <a:srgbClr val="01003B"/>
                </a:solidFill>
                <a:latin typeface="Be Vietnam Ultra-Bold"/>
              </a:rPr>
              <a:t>ER Diagram</a:t>
            </a: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Freeform 2"/>
          <p:cNvSpPr/>
          <p:nvPr/>
        </p:nvSpPr>
        <p:spPr>
          <a:xfrm rot="-2415644">
            <a:off x="5915240" y="4334647"/>
            <a:ext cx="15465517" cy="5595705"/>
          </a:xfrm>
          <a:custGeom>
            <a:avLst/>
            <a:gdLst/>
            <a:ahLst/>
            <a:cxnLst/>
            <a:rect l="l" t="t" r="r" b="b"/>
            <a:pathLst>
              <a:path w="15465517" h="5595705">
                <a:moveTo>
                  <a:pt x="0" y="0"/>
                </a:moveTo>
                <a:lnTo>
                  <a:pt x="15465517" y="0"/>
                </a:lnTo>
                <a:lnTo>
                  <a:pt x="15465517" y="5595705"/>
                </a:lnTo>
                <a:lnTo>
                  <a:pt x="0" y="5595705"/>
                </a:lnTo>
                <a:lnTo>
                  <a:pt x="0" y="0"/>
                </a:lnTo>
                <a:close/>
              </a:path>
            </a:pathLst>
          </a:custGeom>
          <a:blipFill>
            <a:blip r:embed="rId2" cstate="print">
              <a:extLst>
                <a:ext uri="{96DAC541-7B7A-43D3-8B79-37D633B846F1}">
                  <asvg:svgBlip xmlns:asvg="http://schemas.microsoft.com/office/drawing/2016/SVG/main" xmlns="" r:embed="rId3"/>
                </a:ext>
              </a:extLst>
            </a:blip>
            <a:stretch>
              <a:fillRect/>
            </a:stretch>
          </a:blipFill>
        </p:spPr>
      </p:sp>
      <p:grpSp>
        <p:nvGrpSpPr>
          <p:cNvPr id="3" name="Group 3"/>
          <p:cNvGrpSpPr/>
          <p:nvPr/>
        </p:nvGrpSpPr>
        <p:grpSpPr>
          <a:xfrm>
            <a:off x="1028700" y="1028700"/>
            <a:ext cx="5193722" cy="651169"/>
            <a:chOff x="0" y="0"/>
            <a:chExt cx="6924963" cy="868225"/>
          </a:xfrm>
        </p:grpSpPr>
        <p:sp>
          <p:nvSpPr>
            <p:cNvPr id="4" name="TextBox 4"/>
            <p:cNvSpPr txBox="1"/>
            <p:nvPr/>
          </p:nvSpPr>
          <p:spPr>
            <a:xfrm>
              <a:off x="1168067" y="89652"/>
              <a:ext cx="5756896" cy="641296"/>
            </a:xfrm>
            <a:prstGeom prst="rect">
              <a:avLst/>
            </a:prstGeom>
          </p:spPr>
          <p:txBody>
            <a:bodyPr lIns="0" tIns="0" rIns="0" bIns="0" rtlCol="0" anchor="t">
              <a:spAutoFit/>
            </a:bodyPr>
            <a:lstStyle/>
            <a:p>
              <a:pPr algn="l">
                <a:lnSpc>
                  <a:spcPts val="4100"/>
                </a:lnSpc>
                <a:spcBef>
                  <a:spcPct val="0"/>
                </a:spcBef>
              </a:pPr>
              <a:r>
                <a:rPr lang="en-US" sz="2929">
                  <a:solidFill>
                    <a:srgbClr val="01003B"/>
                  </a:solidFill>
                  <a:latin typeface="IBM Plex Sans Bold"/>
                </a:rPr>
                <a:t>Nubps</a:t>
              </a:r>
            </a:p>
          </p:txBody>
        </p:sp>
        <p:sp>
          <p:nvSpPr>
            <p:cNvPr id="5" name="Freeform 5"/>
            <p:cNvSpPr/>
            <p:nvPr/>
          </p:nvSpPr>
          <p:spPr>
            <a:xfrm>
              <a:off x="0" y="0"/>
              <a:ext cx="842968" cy="868225"/>
            </a:xfrm>
            <a:custGeom>
              <a:avLst/>
              <a:gdLst/>
              <a:ahLst/>
              <a:cxnLst/>
              <a:rect l="l" t="t" r="r" b="b"/>
              <a:pathLst>
                <a:path w="842968" h="868225">
                  <a:moveTo>
                    <a:pt x="0" y="0"/>
                  </a:moveTo>
                  <a:lnTo>
                    <a:pt x="842968" y="0"/>
                  </a:lnTo>
                  <a:lnTo>
                    <a:pt x="842968" y="868225"/>
                  </a:lnTo>
                  <a:lnTo>
                    <a:pt x="0" y="868225"/>
                  </a:lnTo>
                  <a:lnTo>
                    <a:pt x="0" y="0"/>
                  </a:lnTo>
                  <a:close/>
                </a:path>
              </a:pathLst>
            </a:custGeom>
            <a:blipFill>
              <a:blip r:embed="rId4" cstate="print">
                <a:extLst>
                  <a:ext uri="{96DAC541-7B7A-43D3-8B79-37D633B846F1}">
                    <asvg:svgBlip xmlns:asvg="http://schemas.microsoft.com/office/drawing/2016/SVG/main" xmlns="" r:embed="rId5"/>
                  </a:ext>
                </a:extLst>
              </a:blip>
              <a:stretch>
                <a:fillRect/>
              </a:stretch>
            </a:blipFill>
          </p:spPr>
        </p:sp>
      </p:grpSp>
      <p:sp>
        <p:nvSpPr>
          <p:cNvPr id="6" name="TextBox 6"/>
          <p:cNvSpPr txBox="1"/>
          <p:nvPr/>
        </p:nvSpPr>
        <p:spPr>
          <a:xfrm>
            <a:off x="1028700" y="2341245"/>
            <a:ext cx="10387445" cy="1076325"/>
          </a:xfrm>
          <a:prstGeom prst="rect">
            <a:avLst/>
          </a:prstGeom>
        </p:spPr>
        <p:txBody>
          <a:bodyPr lIns="0" tIns="0" rIns="0" bIns="0" rtlCol="0" anchor="t">
            <a:spAutoFit/>
          </a:bodyPr>
          <a:lstStyle/>
          <a:p>
            <a:pPr algn="l">
              <a:lnSpc>
                <a:spcPts val="8400"/>
              </a:lnSpc>
            </a:pPr>
            <a:r>
              <a:rPr lang="en-US" sz="7000">
                <a:solidFill>
                  <a:srgbClr val="01003B"/>
                </a:solidFill>
                <a:latin typeface="Be Vietnam Ultra-Bold"/>
              </a:rPr>
              <a:t>Role</a:t>
            </a:r>
          </a:p>
        </p:txBody>
      </p:sp>
      <p:sp>
        <p:nvSpPr>
          <p:cNvPr id="7" name="TextBox 7"/>
          <p:cNvSpPr txBox="1"/>
          <p:nvPr/>
        </p:nvSpPr>
        <p:spPr>
          <a:xfrm>
            <a:off x="1119783" y="5048250"/>
            <a:ext cx="3721199" cy="887095"/>
          </a:xfrm>
          <a:prstGeom prst="rect">
            <a:avLst/>
          </a:prstGeom>
        </p:spPr>
        <p:txBody>
          <a:bodyPr lIns="0" tIns="0" rIns="0" bIns="0" rtlCol="0" anchor="t">
            <a:spAutoFit/>
          </a:bodyPr>
          <a:lstStyle/>
          <a:p>
            <a:pPr marL="1122679" lvl="1" indent="-561340" algn="l">
              <a:lnSpc>
                <a:spcPts val="7279"/>
              </a:lnSpc>
              <a:buFont typeface="Arial"/>
              <a:buChar char="•"/>
            </a:pPr>
            <a:r>
              <a:rPr lang="en-US" sz="5199">
                <a:solidFill>
                  <a:srgbClr val="01003B"/>
                </a:solidFill>
                <a:latin typeface="Canva Sans Bold"/>
              </a:rPr>
              <a:t>Student</a:t>
            </a:r>
          </a:p>
        </p:txBody>
      </p:sp>
      <p:sp>
        <p:nvSpPr>
          <p:cNvPr id="8" name="TextBox 8"/>
          <p:cNvSpPr txBox="1"/>
          <p:nvPr/>
        </p:nvSpPr>
        <p:spPr>
          <a:xfrm>
            <a:off x="1119783" y="6163945"/>
            <a:ext cx="4290417" cy="936154"/>
          </a:xfrm>
          <a:prstGeom prst="rect">
            <a:avLst/>
          </a:prstGeom>
        </p:spPr>
        <p:txBody>
          <a:bodyPr wrap="square" lIns="0" tIns="0" rIns="0" bIns="0" rtlCol="0" anchor="t">
            <a:spAutoFit/>
          </a:bodyPr>
          <a:lstStyle/>
          <a:p>
            <a:pPr marL="1122679" lvl="1" indent="-561340" algn="l">
              <a:lnSpc>
                <a:spcPts val="7279"/>
              </a:lnSpc>
              <a:buFont typeface="Arial"/>
              <a:buChar char="•"/>
            </a:pPr>
            <a:r>
              <a:rPr lang="en-US" sz="5199" dirty="0">
                <a:solidFill>
                  <a:srgbClr val="01003B"/>
                </a:solidFill>
                <a:latin typeface="Canva Sans Bold"/>
              </a:rPr>
              <a:t>Teacher</a:t>
            </a:r>
          </a:p>
        </p:txBody>
      </p:sp>
      <p:sp>
        <p:nvSpPr>
          <p:cNvPr id="9" name="TextBox 9"/>
          <p:cNvSpPr txBox="1"/>
          <p:nvPr/>
        </p:nvSpPr>
        <p:spPr>
          <a:xfrm>
            <a:off x="1028700" y="7279640"/>
            <a:ext cx="5372100" cy="936154"/>
          </a:xfrm>
          <a:prstGeom prst="rect">
            <a:avLst/>
          </a:prstGeom>
        </p:spPr>
        <p:txBody>
          <a:bodyPr wrap="square" lIns="0" tIns="0" rIns="0" bIns="0" rtlCol="0" anchor="t">
            <a:spAutoFit/>
          </a:bodyPr>
          <a:lstStyle/>
          <a:p>
            <a:pPr marL="1122679" lvl="1" indent="-561340" algn="l">
              <a:lnSpc>
                <a:spcPts val="7279"/>
              </a:lnSpc>
              <a:buFont typeface="Arial"/>
              <a:buChar char="•"/>
            </a:pPr>
            <a:r>
              <a:rPr lang="en-US" sz="5199" dirty="0">
                <a:solidFill>
                  <a:srgbClr val="01003B"/>
                </a:solidFill>
                <a:latin typeface="Canva Sans Bold"/>
              </a:rPr>
              <a:t>Moderator</a:t>
            </a:r>
          </a:p>
        </p:txBody>
      </p:sp>
      <p:sp>
        <p:nvSpPr>
          <p:cNvPr id="10" name="TextBox 10"/>
          <p:cNvSpPr txBox="1"/>
          <p:nvPr/>
        </p:nvSpPr>
        <p:spPr>
          <a:xfrm>
            <a:off x="1028700" y="8438051"/>
            <a:ext cx="5640586" cy="887095"/>
          </a:xfrm>
          <a:prstGeom prst="rect">
            <a:avLst/>
          </a:prstGeom>
        </p:spPr>
        <p:txBody>
          <a:bodyPr lIns="0" tIns="0" rIns="0" bIns="0" rtlCol="0" anchor="t">
            <a:spAutoFit/>
          </a:bodyPr>
          <a:lstStyle/>
          <a:p>
            <a:pPr marL="1122679" lvl="1" indent="-561340" algn="l">
              <a:lnSpc>
                <a:spcPts val="7279"/>
              </a:lnSpc>
              <a:buFont typeface="Arial"/>
              <a:buChar char="•"/>
            </a:pPr>
            <a:r>
              <a:rPr lang="en-US" sz="5199">
                <a:solidFill>
                  <a:srgbClr val="01003B"/>
                </a:solidFill>
                <a:latin typeface="Canva Sans Bold"/>
              </a:rPr>
              <a:t>Master Admin</a:t>
            </a:r>
          </a:p>
        </p:txBody>
      </p:sp>
      <p:sp>
        <p:nvSpPr>
          <p:cNvPr id="11" name="TextBox 11"/>
          <p:cNvSpPr txBox="1"/>
          <p:nvPr/>
        </p:nvSpPr>
        <p:spPr>
          <a:xfrm>
            <a:off x="1119783" y="4036207"/>
            <a:ext cx="6927751" cy="887095"/>
          </a:xfrm>
          <a:prstGeom prst="rect">
            <a:avLst/>
          </a:prstGeom>
        </p:spPr>
        <p:txBody>
          <a:bodyPr lIns="0" tIns="0" rIns="0" bIns="0" rtlCol="0" anchor="t">
            <a:spAutoFit/>
          </a:bodyPr>
          <a:lstStyle/>
          <a:p>
            <a:pPr marL="1122679" lvl="1" indent="-561340" algn="l">
              <a:lnSpc>
                <a:spcPts val="7279"/>
              </a:lnSpc>
              <a:buFont typeface="Arial"/>
              <a:buChar char="•"/>
            </a:pPr>
            <a:r>
              <a:rPr lang="en-US" sz="5199">
                <a:solidFill>
                  <a:srgbClr val="01003B"/>
                </a:solidFill>
                <a:latin typeface="Canva Sans Bold"/>
              </a:rPr>
              <a:t>Department Head</a:t>
            </a: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cstate="print"/>
            <a:stretch>
              <a:fillRect t="-9259" b="-9259"/>
            </a:stretch>
          </a:blipFill>
        </p:spPr>
      </p:sp>
      <p:sp>
        <p:nvSpPr>
          <p:cNvPr id="3" name="Freeform 3"/>
          <p:cNvSpPr/>
          <p:nvPr/>
        </p:nvSpPr>
        <p:spPr>
          <a:xfrm rot="543904">
            <a:off x="-940728" y="8061713"/>
            <a:ext cx="10103966" cy="8156656"/>
          </a:xfrm>
          <a:custGeom>
            <a:avLst/>
            <a:gdLst/>
            <a:ahLst/>
            <a:cxnLst/>
            <a:rect l="l" t="t" r="r" b="b"/>
            <a:pathLst>
              <a:path w="10103966" h="8156656">
                <a:moveTo>
                  <a:pt x="0" y="0"/>
                </a:moveTo>
                <a:lnTo>
                  <a:pt x="10103966" y="0"/>
                </a:lnTo>
                <a:lnTo>
                  <a:pt x="10103966" y="8156656"/>
                </a:lnTo>
                <a:lnTo>
                  <a:pt x="0" y="8156656"/>
                </a:lnTo>
                <a:lnTo>
                  <a:pt x="0" y="0"/>
                </a:lnTo>
                <a:close/>
              </a:path>
            </a:pathLst>
          </a:custGeom>
          <a:blipFill>
            <a:blip r:embed="rId3" cstate="print">
              <a:extLst>
                <a:ext uri="{96DAC541-7B7A-43D3-8B79-37D633B846F1}">
                  <asvg:svgBlip xmlns:asvg="http://schemas.microsoft.com/office/drawing/2016/SVG/main" xmlns="" r:embed="rId4"/>
                </a:ext>
              </a:extLst>
            </a:blip>
            <a:stretch>
              <a:fillRect/>
            </a:stretch>
          </a:blipFill>
        </p:spPr>
      </p:sp>
      <p:sp>
        <p:nvSpPr>
          <p:cNvPr id="4" name="Freeform 4"/>
          <p:cNvSpPr/>
          <p:nvPr/>
        </p:nvSpPr>
        <p:spPr>
          <a:xfrm rot="2159446">
            <a:off x="13111917" y="-3539846"/>
            <a:ext cx="7814506" cy="6308438"/>
          </a:xfrm>
          <a:custGeom>
            <a:avLst/>
            <a:gdLst/>
            <a:ahLst/>
            <a:cxnLst/>
            <a:rect l="l" t="t" r="r" b="b"/>
            <a:pathLst>
              <a:path w="7814506" h="6308438">
                <a:moveTo>
                  <a:pt x="0" y="0"/>
                </a:moveTo>
                <a:lnTo>
                  <a:pt x="7814506" y="0"/>
                </a:lnTo>
                <a:lnTo>
                  <a:pt x="7814506" y="6308437"/>
                </a:lnTo>
                <a:lnTo>
                  <a:pt x="0" y="6308437"/>
                </a:lnTo>
                <a:lnTo>
                  <a:pt x="0" y="0"/>
                </a:lnTo>
                <a:close/>
              </a:path>
            </a:pathLst>
          </a:custGeom>
          <a:blipFill>
            <a:blip r:embed="rId3" cstate="print">
              <a:extLst>
                <a:ext uri="{96DAC541-7B7A-43D3-8B79-37D633B846F1}">
                  <asvg:svgBlip xmlns:asvg="http://schemas.microsoft.com/office/drawing/2016/SVG/main" xmlns="" r:embed="rId4"/>
                </a:ext>
              </a:extLst>
            </a:blip>
            <a:stretch>
              <a:fillRect/>
            </a:stretch>
          </a:blipFill>
        </p:spPr>
      </p:sp>
      <p:grpSp>
        <p:nvGrpSpPr>
          <p:cNvPr id="5" name="Group 5"/>
          <p:cNvGrpSpPr/>
          <p:nvPr/>
        </p:nvGrpSpPr>
        <p:grpSpPr>
          <a:xfrm>
            <a:off x="1028700" y="1028700"/>
            <a:ext cx="4946217" cy="620138"/>
            <a:chOff x="0" y="0"/>
            <a:chExt cx="6594956" cy="826850"/>
          </a:xfrm>
        </p:grpSpPr>
        <p:sp>
          <p:nvSpPr>
            <p:cNvPr id="6" name="TextBox 6"/>
            <p:cNvSpPr txBox="1"/>
            <p:nvPr/>
          </p:nvSpPr>
          <p:spPr>
            <a:xfrm>
              <a:off x="1112403" y="73585"/>
              <a:ext cx="5482553" cy="622530"/>
            </a:xfrm>
            <a:prstGeom prst="rect">
              <a:avLst/>
            </a:prstGeom>
          </p:spPr>
          <p:txBody>
            <a:bodyPr lIns="0" tIns="0" rIns="0" bIns="0" rtlCol="0" anchor="t">
              <a:spAutoFit/>
            </a:bodyPr>
            <a:lstStyle/>
            <a:p>
              <a:pPr algn="l">
                <a:lnSpc>
                  <a:spcPts val="3905"/>
                </a:lnSpc>
                <a:spcBef>
                  <a:spcPct val="0"/>
                </a:spcBef>
              </a:pPr>
              <a:r>
                <a:rPr lang="en-US" sz="2789">
                  <a:solidFill>
                    <a:srgbClr val="F8F8F8"/>
                  </a:solidFill>
                  <a:latin typeface="IBM Plex Sans Bold"/>
                </a:rPr>
                <a:t>Nubps</a:t>
              </a:r>
            </a:p>
          </p:txBody>
        </p:sp>
        <p:sp>
          <p:nvSpPr>
            <p:cNvPr id="7" name="Freeform 7"/>
            <p:cNvSpPr/>
            <p:nvPr/>
          </p:nvSpPr>
          <p:spPr>
            <a:xfrm>
              <a:off x="0" y="0"/>
              <a:ext cx="802796" cy="826850"/>
            </a:xfrm>
            <a:custGeom>
              <a:avLst/>
              <a:gdLst/>
              <a:ahLst/>
              <a:cxnLst/>
              <a:rect l="l" t="t" r="r" b="b"/>
              <a:pathLst>
                <a:path w="802796" h="826850">
                  <a:moveTo>
                    <a:pt x="0" y="0"/>
                  </a:moveTo>
                  <a:lnTo>
                    <a:pt x="802796" y="0"/>
                  </a:lnTo>
                  <a:lnTo>
                    <a:pt x="802796" y="826850"/>
                  </a:lnTo>
                  <a:lnTo>
                    <a:pt x="0" y="826850"/>
                  </a:lnTo>
                  <a:lnTo>
                    <a:pt x="0" y="0"/>
                  </a:lnTo>
                  <a:close/>
                </a:path>
              </a:pathLst>
            </a:custGeom>
            <a:blipFill>
              <a:blip r:embed="rId5" cstate="print">
                <a:extLst>
                  <a:ext uri="{96DAC541-7B7A-43D3-8B79-37D633B846F1}">
                    <asvg:svgBlip xmlns:asvg="http://schemas.microsoft.com/office/drawing/2016/SVG/main" xmlns="" r:embed="rId6"/>
                  </a:ext>
                </a:extLst>
              </a:blip>
              <a:stretch>
                <a:fillRect/>
              </a:stretch>
            </a:blipFill>
          </p:spPr>
        </p:sp>
      </p:grpSp>
      <p:sp>
        <p:nvSpPr>
          <p:cNvPr id="8" name="Freeform 8"/>
          <p:cNvSpPr/>
          <p:nvPr/>
        </p:nvSpPr>
        <p:spPr>
          <a:xfrm>
            <a:off x="4870721" y="1028700"/>
            <a:ext cx="7127349" cy="3294942"/>
          </a:xfrm>
          <a:custGeom>
            <a:avLst/>
            <a:gdLst/>
            <a:ahLst/>
            <a:cxnLst/>
            <a:rect l="l" t="t" r="r" b="b"/>
            <a:pathLst>
              <a:path w="7127349" h="3294942">
                <a:moveTo>
                  <a:pt x="0" y="0"/>
                </a:moveTo>
                <a:lnTo>
                  <a:pt x="7127349" y="0"/>
                </a:lnTo>
                <a:lnTo>
                  <a:pt x="7127349" y="3294942"/>
                </a:lnTo>
                <a:lnTo>
                  <a:pt x="0" y="3294942"/>
                </a:lnTo>
                <a:lnTo>
                  <a:pt x="0" y="0"/>
                </a:lnTo>
                <a:close/>
              </a:path>
            </a:pathLst>
          </a:custGeom>
          <a:blipFill>
            <a:blip r:embed="rId7" cstate="print"/>
            <a:stretch>
              <a:fillRect t="-14549" b="-7125"/>
            </a:stretch>
          </a:blipFill>
        </p:spPr>
      </p:sp>
      <p:sp>
        <p:nvSpPr>
          <p:cNvPr id="9" name="Freeform 9"/>
          <p:cNvSpPr/>
          <p:nvPr/>
        </p:nvSpPr>
        <p:spPr>
          <a:xfrm>
            <a:off x="1575560" y="4175472"/>
            <a:ext cx="2174987" cy="4991473"/>
          </a:xfrm>
          <a:custGeom>
            <a:avLst/>
            <a:gdLst/>
            <a:ahLst/>
            <a:cxnLst/>
            <a:rect l="l" t="t" r="r" b="b"/>
            <a:pathLst>
              <a:path w="2174987" h="4991473">
                <a:moveTo>
                  <a:pt x="0" y="0"/>
                </a:moveTo>
                <a:lnTo>
                  <a:pt x="2174987" y="0"/>
                </a:lnTo>
                <a:lnTo>
                  <a:pt x="2174987" y="4991474"/>
                </a:lnTo>
                <a:lnTo>
                  <a:pt x="0" y="4991474"/>
                </a:lnTo>
                <a:lnTo>
                  <a:pt x="0" y="0"/>
                </a:lnTo>
                <a:close/>
              </a:path>
            </a:pathLst>
          </a:custGeom>
          <a:blipFill>
            <a:blip r:embed="rId8" cstate="print"/>
            <a:stretch>
              <a:fillRect/>
            </a:stretch>
          </a:blipFill>
        </p:spPr>
      </p:sp>
      <p:sp>
        <p:nvSpPr>
          <p:cNvPr id="10" name="Freeform 10"/>
          <p:cNvSpPr/>
          <p:nvPr/>
        </p:nvSpPr>
        <p:spPr>
          <a:xfrm>
            <a:off x="4870721" y="4921638"/>
            <a:ext cx="7411354" cy="3842924"/>
          </a:xfrm>
          <a:custGeom>
            <a:avLst/>
            <a:gdLst/>
            <a:ahLst/>
            <a:cxnLst/>
            <a:rect l="l" t="t" r="r" b="b"/>
            <a:pathLst>
              <a:path w="7411354" h="3842924">
                <a:moveTo>
                  <a:pt x="0" y="0"/>
                </a:moveTo>
                <a:lnTo>
                  <a:pt x="7411354" y="0"/>
                </a:lnTo>
                <a:lnTo>
                  <a:pt x="7411354" y="3842924"/>
                </a:lnTo>
                <a:lnTo>
                  <a:pt x="0" y="3842924"/>
                </a:lnTo>
                <a:lnTo>
                  <a:pt x="0" y="0"/>
                </a:lnTo>
                <a:close/>
              </a:path>
            </a:pathLst>
          </a:custGeom>
          <a:blipFill>
            <a:blip r:embed="rId9" cstate="print"/>
            <a:stretch>
              <a:fillRect/>
            </a:stretch>
          </a:blipFill>
        </p:spPr>
      </p:sp>
      <p:sp>
        <p:nvSpPr>
          <p:cNvPr id="11" name="TextBox 11"/>
          <p:cNvSpPr txBox="1"/>
          <p:nvPr/>
        </p:nvSpPr>
        <p:spPr>
          <a:xfrm>
            <a:off x="663668" y="2273346"/>
            <a:ext cx="3998771" cy="1374356"/>
          </a:xfrm>
          <a:prstGeom prst="rect">
            <a:avLst/>
          </a:prstGeom>
        </p:spPr>
        <p:txBody>
          <a:bodyPr lIns="0" tIns="0" rIns="0" bIns="0" rtlCol="0" anchor="t">
            <a:spAutoFit/>
          </a:bodyPr>
          <a:lstStyle/>
          <a:p>
            <a:pPr algn="l">
              <a:lnSpc>
                <a:spcPts val="5448"/>
              </a:lnSpc>
            </a:pPr>
            <a:r>
              <a:rPr lang="en-US" sz="4540">
                <a:solidFill>
                  <a:srgbClr val="F8F8F8"/>
                </a:solidFill>
                <a:latin typeface="Be Vietnam Ultra-Bold"/>
              </a:rPr>
              <a:t>Student Dashboard</a:t>
            </a:r>
          </a:p>
        </p:txBody>
      </p:sp>
      <p:sp>
        <p:nvSpPr>
          <p:cNvPr id="12" name="TextBox 12"/>
          <p:cNvSpPr txBox="1"/>
          <p:nvPr/>
        </p:nvSpPr>
        <p:spPr>
          <a:xfrm>
            <a:off x="12479802" y="2609496"/>
            <a:ext cx="2350591" cy="580390"/>
          </a:xfrm>
          <a:prstGeom prst="rect">
            <a:avLst/>
          </a:prstGeom>
        </p:spPr>
        <p:txBody>
          <a:bodyPr lIns="0" tIns="0" rIns="0" bIns="0" rtlCol="0" anchor="t">
            <a:spAutoFit/>
          </a:bodyPr>
          <a:lstStyle/>
          <a:p>
            <a:pPr algn="ctr">
              <a:lnSpc>
                <a:spcPts val="4759"/>
              </a:lnSpc>
            </a:pPr>
            <a:r>
              <a:rPr lang="en-US" sz="3399">
                <a:solidFill>
                  <a:srgbClr val="F8F8F8"/>
                </a:solidFill>
                <a:latin typeface="Canva Sans"/>
              </a:rPr>
              <a:t>Home Page</a:t>
            </a:r>
          </a:p>
        </p:txBody>
      </p:sp>
      <p:sp>
        <p:nvSpPr>
          <p:cNvPr id="13" name="TextBox 13"/>
          <p:cNvSpPr txBox="1"/>
          <p:nvPr/>
        </p:nvSpPr>
        <p:spPr>
          <a:xfrm>
            <a:off x="12479802" y="6090819"/>
            <a:ext cx="5217121" cy="580390"/>
          </a:xfrm>
          <a:prstGeom prst="rect">
            <a:avLst/>
          </a:prstGeom>
        </p:spPr>
        <p:txBody>
          <a:bodyPr lIns="0" tIns="0" rIns="0" bIns="0" rtlCol="0" anchor="t">
            <a:spAutoFit/>
          </a:bodyPr>
          <a:lstStyle/>
          <a:p>
            <a:pPr algn="ctr">
              <a:lnSpc>
                <a:spcPts val="4759"/>
              </a:lnSpc>
            </a:pPr>
            <a:r>
              <a:rPr lang="en-US" sz="3399">
                <a:solidFill>
                  <a:srgbClr val="F8F8F8"/>
                </a:solidFill>
                <a:latin typeface="Canva Sans"/>
              </a:rPr>
              <a:t>Group &amp; Project Creation</a:t>
            </a:r>
          </a:p>
        </p:txBody>
      </p:sp>
      <p:sp>
        <p:nvSpPr>
          <p:cNvPr id="14" name="TextBox 14"/>
          <p:cNvSpPr txBox="1"/>
          <p:nvPr/>
        </p:nvSpPr>
        <p:spPr>
          <a:xfrm>
            <a:off x="1757937" y="9191625"/>
            <a:ext cx="1992610" cy="580390"/>
          </a:xfrm>
          <a:prstGeom prst="rect">
            <a:avLst/>
          </a:prstGeom>
        </p:spPr>
        <p:txBody>
          <a:bodyPr lIns="0" tIns="0" rIns="0" bIns="0" rtlCol="0" anchor="t">
            <a:spAutoFit/>
          </a:bodyPr>
          <a:lstStyle/>
          <a:p>
            <a:pPr algn="ctr">
              <a:lnSpc>
                <a:spcPts val="4759"/>
              </a:lnSpc>
            </a:pPr>
            <a:r>
              <a:rPr lang="en-US" sz="3399">
                <a:solidFill>
                  <a:srgbClr val="F8F8F8"/>
                </a:solidFill>
                <a:latin typeface="Canva Sans"/>
              </a:rPr>
              <a:t>Menu Bar</a:t>
            </a: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cstate="print"/>
            <a:stretch>
              <a:fillRect t="-9259" b="-9259"/>
            </a:stretch>
          </a:blipFill>
        </p:spPr>
      </p:sp>
      <p:sp>
        <p:nvSpPr>
          <p:cNvPr id="3" name="Freeform 3"/>
          <p:cNvSpPr/>
          <p:nvPr/>
        </p:nvSpPr>
        <p:spPr>
          <a:xfrm rot="543904">
            <a:off x="-940728" y="8061713"/>
            <a:ext cx="10103966" cy="8156656"/>
          </a:xfrm>
          <a:custGeom>
            <a:avLst/>
            <a:gdLst/>
            <a:ahLst/>
            <a:cxnLst/>
            <a:rect l="l" t="t" r="r" b="b"/>
            <a:pathLst>
              <a:path w="10103966" h="8156656">
                <a:moveTo>
                  <a:pt x="0" y="0"/>
                </a:moveTo>
                <a:lnTo>
                  <a:pt x="10103966" y="0"/>
                </a:lnTo>
                <a:lnTo>
                  <a:pt x="10103966" y="8156656"/>
                </a:lnTo>
                <a:lnTo>
                  <a:pt x="0" y="8156656"/>
                </a:lnTo>
                <a:lnTo>
                  <a:pt x="0" y="0"/>
                </a:lnTo>
                <a:close/>
              </a:path>
            </a:pathLst>
          </a:custGeom>
          <a:blipFill>
            <a:blip r:embed="rId3" cstate="print">
              <a:extLst>
                <a:ext uri="{96DAC541-7B7A-43D3-8B79-37D633B846F1}">
                  <asvg:svgBlip xmlns:asvg="http://schemas.microsoft.com/office/drawing/2016/SVG/main" xmlns="" r:embed="rId4"/>
                </a:ext>
              </a:extLst>
            </a:blip>
            <a:stretch>
              <a:fillRect/>
            </a:stretch>
          </a:blipFill>
        </p:spPr>
      </p:sp>
      <p:sp>
        <p:nvSpPr>
          <p:cNvPr id="4" name="Freeform 4"/>
          <p:cNvSpPr/>
          <p:nvPr/>
        </p:nvSpPr>
        <p:spPr>
          <a:xfrm rot="2159446">
            <a:off x="13111917" y="-3539846"/>
            <a:ext cx="7814506" cy="6308438"/>
          </a:xfrm>
          <a:custGeom>
            <a:avLst/>
            <a:gdLst/>
            <a:ahLst/>
            <a:cxnLst/>
            <a:rect l="l" t="t" r="r" b="b"/>
            <a:pathLst>
              <a:path w="7814506" h="6308438">
                <a:moveTo>
                  <a:pt x="0" y="0"/>
                </a:moveTo>
                <a:lnTo>
                  <a:pt x="7814506" y="0"/>
                </a:lnTo>
                <a:lnTo>
                  <a:pt x="7814506" y="6308437"/>
                </a:lnTo>
                <a:lnTo>
                  <a:pt x="0" y="6308437"/>
                </a:lnTo>
                <a:lnTo>
                  <a:pt x="0" y="0"/>
                </a:lnTo>
                <a:close/>
              </a:path>
            </a:pathLst>
          </a:custGeom>
          <a:blipFill>
            <a:blip r:embed="rId3" cstate="print">
              <a:extLst>
                <a:ext uri="{96DAC541-7B7A-43D3-8B79-37D633B846F1}">
                  <asvg:svgBlip xmlns:asvg="http://schemas.microsoft.com/office/drawing/2016/SVG/main" xmlns="" r:embed="rId4"/>
                </a:ext>
              </a:extLst>
            </a:blip>
            <a:stretch>
              <a:fillRect/>
            </a:stretch>
          </a:blipFill>
        </p:spPr>
      </p:sp>
      <p:grpSp>
        <p:nvGrpSpPr>
          <p:cNvPr id="5" name="Group 5"/>
          <p:cNvGrpSpPr/>
          <p:nvPr/>
        </p:nvGrpSpPr>
        <p:grpSpPr>
          <a:xfrm>
            <a:off x="1028700" y="1028700"/>
            <a:ext cx="4946217" cy="620138"/>
            <a:chOff x="0" y="0"/>
            <a:chExt cx="6594956" cy="826850"/>
          </a:xfrm>
        </p:grpSpPr>
        <p:sp>
          <p:nvSpPr>
            <p:cNvPr id="6" name="TextBox 6"/>
            <p:cNvSpPr txBox="1"/>
            <p:nvPr/>
          </p:nvSpPr>
          <p:spPr>
            <a:xfrm>
              <a:off x="1112403" y="73585"/>
              <a:ext cx="5482553" cy="622530"/>
            </a:xfrm>
            <a:prstGeom prst="rect">
              <a:avLst/>
            </a:prstGeom>
          </p:spPr>
          <p:txBody>
            <a:bodyPr lIns="0" tIns="0" rIns="0" bIns="0" rtlCol="0" anchor="t">
              <a:spAutoFit/>
            </a:bodyPr>
            <a:lstStyle/>
            <a:p>
              <a:pPr algn="l">
                <a:lnSpc>
                  <a:spcPts val="3905"/>
                </a:lnSpc>
                <a:spcBef>
                  <a:spcPct val="0"/>
                </a:spcBef>
              </a:pPr>
              <a:r>
                <a:rPr lang="en-US" sz="2789">
                  <a:solidFill>
                    <a:srgbClr val="F8F8F8"/>
                  </a:solidFill>
                  <a:latin typeface="IBM Plex Sans Bold"/>
                </a:rPr>
                <a:t>Nubps</a:t>
              </a:r>
            </a:p>
          </p:txBody>
        </p:sp>
        <p:sp>
          <p:nvSpPr>
            <p:cNvPr id="7" name="Freeform 7"/>
            <p:cNvSpPr/>
            <p:nvPr/>
          </p:nvSpPr>
          <p:spPr>
            <a:xfrm>
              <a:off x="0" y="0"/>
              <a:ext cx="802796" cy="826850"/>
            </a:xfrm>
            <a:custGeom>
              <a:avLst/>
              <a:gdLst/>
              <a:ahLst/>
              <a:cxnLst/>
              <a:rect l="l" t="t" r="r" b="b"/>
              <a:pathLst>
                <a:path w="802796" h="826850">
                  <a:moveTo>
                    <a:pt x="0" y="0"/>
                  </a:moveTo>
                  <a:lnTo>
                    <a:pt x="802796" y="0"/>
                  </a:lnTo>
                  <a:lnTo>
                    <a:pt x="802796" y="826850"/>
                  </a:lnTo>
                  <a:lnTo>
                    <a:pt x="0" y="826850"/>
                  </a:lnTo>
                  <a:lnTo>
                    <a:pt x="0" y="0"/>
                  </a:lnTo>
                  <a:close/>
                </a:path>
              </a:pathLst>
            </a:custGeom>
            <a:blipFill>
              <a:blip r:embed="rId5" cstate="print">
                <a:extLst>
                  <a:ext uri="{96DAC541-7B7A-43D3-8B79-37D633B846F1}">
                    <asvg:svgBlip xmlns:asvg="http://schemas.microsoft.com/office/drawing/2016/SVG/main" xmlns="" r:embed="rId6"/>
                  </a:ext>
                </a:extLst>
              </a:blip>
              <a:stretch>
                <a:fillRect/>
              </a:stretch>
            </a:blipFill>
          </p:spPr>
        </p:sp>
      </p:grpSp>
      <p:sp>
        <p:nvSpPr>
          <p:cNvPr id="8" name="Freeform 8"/>
          <p:cNvSpPr/>
          <p:nvPr/>
        </p:nvSpPr>
        <p:spPr>
          <a:xfrm>
            <a:off x="5182561" y="474086"/>
            <a:ext cx="7451970" cy="2799349"/>
          </a:xfrm>
          <a:custGeom>
            <a:avLst/>
            <a:gdLst/>
            <a:ahLst/>
            <a:cxnLst/>
            <a:rect l="l" t="t" r="r" b="b"/>
            <a:pathLst>
              <a:path w="7451970" h="2799349">
                <a:moveTo>
                  <a:pt x="0" y="0"/>
                </a:moveTo>
                <a:lnTo>
                  <a:pt x="7451970" y="0"/>
                </a:lnTo>
                <a:lnTo>
                  <a:pt x="7451970" y="2799348"/>
                </a:lnTo>
                <a:lnTo>
                  <a:pt x="0" y="2799348"/>
                </a:lnTo>
                <a:lnTo>
                  <a:pt x="0" y="0"/>
                </a:lnTo>
                <a:close/>
              </a:path>
            </a:pathLst>
          </a:custGeom>
          <a:blipFill>
            <a:blip r:embed="rId7" cstate="print"/>
            <a:stretch>
              <a:fillRect/>
            </a:stretch>
          </a:blipFill>
        </p:spPr>
      </p:sp>
      <p:sp>
        <p:nvSpPr>
          <p:cNvPr id="9" name="Freeform 9"/>
          <p:cNvSpPr/>
          <p:nvPr/>
        </p:nvSpPr>
        <p:spPr>
          <a:xfrm>
            <a:off x="3501809" y="4026988"/>
            <a:ext cx="2548202" cy="5662671"/>
          </a:xfrm>
          <a:custGeom>
            <a:avLst/>
            <a:gdLst/>
            <a:ahLst/>
            <a:cxnLst/>
            <a:rect l="l" t="t" r="r" b="b"/>
            <a:pathLst>
              <a:path w="2548202" h="5662671">
                <a:moveTo>
                  <a:pt x="0" y="0"/>
                </a:moveTo>
                <a:lnTo>
                  <a:pt x="2548201" y="0"/>
                </a:lnTo>
                <a:lnTo>
                  <a:pt x="2548201" y="5662671"/>
                </a:lnTo>
                <a:lnTo>
                  <a:pt x="0" y="5662671"/>
                </a:lnTo>
                <a:lnTo>
                  <a:pt x="0" y="0"/>
                </a:lnTo>
                <a:close/>
              </a:path>
            </a:pathLst>
          </a:custGeom>
          <a:blipFill>
            <a:blip r:embed="rId8" cstate="print"/>
            <a:stretch>
              <a:fillRect/>
            </a:stretch>
          </a:blipFill>
        </p:spPr>
      </p:sp>
      <p:sp>
        <p:nvSpPr>
          <p:cNvPr id="10" name="Freeform 10"/>
          <p:cNvSpPr/>
          <p:nvPr/>
        </p:nvSpPr>
        <p:spPr>
          <a:xfrm>
            <a:off x="8172312" y="3978726"/>
            <a:ext cx="2591637" cy="5759194"/>
          </a:xfrm>
          <a:custGeom>
            <a:avLst/>
            <a:gdLst/>
            <a:ahLst/>
            <a:cxnLst/>
            <a:rect l="l" t="t" r="r" b="b"/>
            <a:pathLst>
              <a:path w="2591637" h="5759194">
                <a:moveTo>
                  <a:pt x="0" y="0"/>
                </a:moveTo>
                <a:lnTo>
                  <a:pt x="2591638" y="0"/>
                </a:lnTo>
                <a:lnTo>
                  <a:pt x="2591638" y="5759194"/>
                </a:lnTo>
                <a:lnTo>
                  <a:pt x="0" y="5759194"/>
                </a:lnTo>
                <a:lnTo>
                  <a:pt x="0" y="0"/>
                </a:lnTo>
                <a:close/>
              </a:path>
            </a:pathLst>
          </a:custGeom>
          <a:blipFill>
            <a:blip r:embed="rId9" cstate="print"/>
            <a:stretch>
              <a:fillRect/>
            </a:stretch>
          </a:blipFill>
        </p:spPr>
      </p:sp>
      <p:sp>
        <p:nvSpPr>
          <p:cNvPr id="11" name="Freeform 11"/>
          <p:cNvSpPr/>
          <p:nvPr/>
        </p:nvSpPr>
        <p:spPr>
          <a:xfrm>
            <a:off x="12886252" y="3787149"/>
            <a:ext cx="2764056" cy="6142348"/>
          </a:xfrm>
          <a:custGeom>
            <a:avLst/>
            <a:gdLst/>
            <a:ahLst/>
            <a:cxnLst/>
            <a:rect l="l" t="t" r="r" b="b"/>
            <a:pathLst>
              <a:path w="2764056" h="6142348">
                <a:moveTo>
                  <a:pt x="0" y="0"/>
                </a:moveTo>
                <a:lnTo>
                  <a:pt x="2764056" y="0"/>
                </a:lnTo>
                <a:lnTo>
                  <a:pt x="2764056" y="6142348"/>
                </a:lnTo>
                <a:lnTo>
                  <a:pt x="0" y="6142348"/>
                </a:lnTo>
                <a:lnTo>
                  <a:pt x="0" y="0"/>
                </a:lnTo>
                <a:close/>
              </a:path>
            </a:pathLst>
          </a:custGeom>
          <a:blipFill>
            <a:blip r:embed="rId10" cstate="print"/>
            <a:stretch>
              <a:fillRect/>
            </a:stretch>
          </a:blipFill>
        </p:spPr>
      </p:sp>
      <p:sp>
        <p:nvSpPr>
          <p:cNvPr id="12" name="TextBox 12"/>
          <p:cNvSpPr txBox="1"/>
          <p:nvPr/>
        </p:nvSpPr>
        <p:spPr>
          <a:xfrm>
            <a:off x="663668" y="2273346"/>
            <a:ext cx="3998771" cy="1374356"/>
          </a:xfrm>
          <a:prstGeom prst="rect">
            <a:avLst/>
          </a:prstGeom>
        </p:spPr>
        <p:txBody>
          <a:bodyPr lIns="0" tIns="0" rIns="0" bIns="0" rtlCol="0" anchor="t">
            <a:spAutoFit/>
          </a:bodyPr>
          <a:lstStyle/>
          <a:p>
            <a:pPr algn="l">
              <a:lnSpc>
                <a:spcPts val="5448"/>
              </a:lnSpc>
            </a:pPr>
            <a:r>
              <a:rPr lang="en-US" sz="4540">
                <a:solidFill>
                  <a:srgbClr val="F8F8F8"/>
                </a:solidFill>
                <a:latin typeface="Be Vietnam Ultra-Bold"/>
              </a:rPr>
              <a:t>Student Dashboard</a:t>
            </a:r>
          </a:p>
        </p:txBody>
      </p:sp>
      <p:sp>
        <p:nvSpPr>
          <p:cNvPr id="13" name="TextBox 13"/>
          <p:cNvSpPr txBox="1"/>
          <p:nvPr/>
        </p:nvSpPr>
        <p:spPr>
          <a:xfrm>
            <a:off x="4662438" y="3206759"/>
            <a:ext cx="8492214" cy="580390"/>
          </a:xfrm>
          <a:prstGeom prst="rect">
            <a:avLst/>
          </a:prstGeom>
        </p:spPr>
        <p:txBody>
          <a:bodyPr lIns="0" tIns="0" rIns="0" bIns="0" rtlCol="0" anchor="t">
            <a:spAutoFit/>
          </a:bodyPr>
          <a:lstStyle/>
          <a:p>
            <a:pPr algn="ctr">
              <a:lnSpc>
                <a:spcPts val="4759"/>
              </a:lnSpc>
            </a:pPr>
            <a:r>
              <a:rPr lang="en-US" sz="3399">
                <a:solidFill>
                  <a:srgbClr val="F8F8F8"/>
                </a:solidFill>
                <a:latin typeface="Canva Sans"/>
              </a:rPr>
              <a:t>Notice Board</a:t>
            </a:r>
          </a:p>
        </p:txBody>
      </p:sp>
      <p:sp>
        <p:nvSpPr>
          <p:cNvPr id="14" name="TextBox 14"/>
          <p:cNvSpPr txBox="1"/>
          <p:nvPr/>
        </p:nvSpPr>
        <p:spPr>
          <a:xfrm>
            <a:off x="12886252" y="1683431"/>
            <a:ext cx="2779117" cy="580390"/>
          </a:xfrm>
          <a:prstGeom prst="rect">
            <a:avLst/>
          </a:prstGeom>
        </p:spPr>
        <p:txBody>
          <a:bodyPr lIns="0" tIns="0" rIns="0" bIns="0" rtlCol="0" anchor="t">
            <a:spAutoFit/>
          </a:bodyPr>
          <a:lstStyle/>
          <a:p>
            <a:pPr algn="ctr">
              <a:lnSpc>
                <a:spcPts val="4759"/>
              </a:lnSpc>
            </a:pPr>
            <a:r>
              <a:rPr lang="en-US" sz="3399">
                <a:solidFill>
                  <a:srgbClr val="F8F8F8"/>
                </a:solidFill>
                <a:latin typeface="Canva Sans"/>
              </a:rPr>
              <a:t>Website View</a:t>
            </a:r>
          </a:p>
        </p:txBody>
      </p:sp>
      <p:sp>
        <p:nvSpPr>
          <p:cNvPr id="15" name="TextBox 15"/>
          <p:cNvSpPr txBox="1"/>
          <p:nvPr/>
        </p:nvSpPr>
        <p:spPr>
          <a:xfrm>
            <a:off x="249093" y="5354232"/>
            <a:ext cx="3012877" cy="887095"/>
          </a:xfrm>
          <a:prstGeom prst="rect">
            <a:avLst/>
          </a:prstGeom>
        </p:spPr>
        <p:txBody>
          <a:bodyPr lIns="0" tIns="0" rIns="0" bIns="0" rtlCol="0" anchor="t">
            <a:spAutoFit/>
          </a:bodyPr>
          <a:lstStyle/>
          <a:p>
            <a:pPr algn="ctr">
              <a:lnSpc>
                <a:spcPts val="7279"/>
              </a:lnSpc>
            </a:pPr>
            <a:r>
              <a:rPr lang="en-US" sz="5199">
                <a:solidFill>
                  <a:srgbClr val="F8F8F8"/>
                </a:solidFill>
                <a:latin typeface="Canva Sans Bold"/>
              </a:rPr>
              <a:t>App View</a:t>
            </a: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330</TotalTime>
  <Words>431</Words>
  <Application>Microsoft Office PowerPoint</Application>
  <PresentationFormat>Custom</PresentationFormat>
  <Paragraphs>142</Paragraphs>
  <Slides>21</Slides>
  <Notes>0</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21</vt:i4>
      </vt:variant>
    </vt:vector>
  </HeadingPairs>
  <TitlesOfParts>
    <vt:vector size="35" baseType="lpstr">
      <vt:lpstr>Arial</vt:lpstr>
      <vt:lpstr>Calibri</vt:lpstr>
      <vt:lpstr>Be Vietnam Ultra-Bold</vt:lpstr>
      <vt:lpstr>Be Vietnam</vt:lpstr>
      <vt:lpstr>IBM Plex Sans</vt:lpstr>
      <vt:lpstr>IBM Plex Sans Bold</vt:lpstr>
      <vt:lpstr>Canva Sans Bold</vt:lpstr>
      <vt:lpstr>Canva Sans</vt:lpstr>
      <vt:lpstr>Poppins Bold</vt:lpstr>
      <vt:lpstr>Poppins</vt:lpstr>
      <vt:lpstr>Open Sans Light</vt:lpstr>
      <vt:lpstr>Open Sans</vt:lpstr>
      <vt:lpstr>Be Vietnam Bold</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vector>
  </TitlesOfParts>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Proposal Presentation</dc:title>
  <cp:lastModifiedBy>Ahshan Habib</cp:lastModifiedBy>
  <cp:revision>33</cp:revision>
  <dcterms:created xsi:type="dcterms:W3CDTF">2006-08-16T00:00:00Z</dcterms:created>
  <dcterms:modified xsi:type="dcterms:W3CDTF">2024-05-23T17:51:16Z</dcterms:modified>
  <dc:identifier>DAGGBcnz5Ug</dc:identifier>
</cp:coreProperties>
</file>